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300" r:id="rId5"/>
    <p:sldId id="326" r:id="rId6"/>
    <p:sldId id="301" r:id="rId7"/>
    <p:sldId id="351" r:id="rId8"/>
    <p:sldId id="302" r:id="rId9"/>
    <p:sldId id="341" r:id="rId10"/>
    <p:sldId id="303" r:id="rId11"/>
    <p:sldId id="304" r:id="rId12"/>
    <p:sldId id="320" r:id="rId13"/>
    <p:sldId id="307" r:id="rId14"/>
    <p:sldId id="309" r:id="rId15"/>
    <p:sldId id="343" r:id="rId16"/>
    <p:sldId id="310" r:id="rId17"/>
    <p:sldId id="348" r:id="rId18"/>
    <p:sldId id="285" r:id="rId19"/>
    <p:sldId id="322" r:id="rId20"/>
    <p:sldId id="315" r:id="rId21"/>
    <p:sldId id="316" r:id="rId22"/>
    <p:sldId id="297" r:id="rId23"/>
    <p:sldId id="318" r:id="rId24"/>
    <p:sldId id="344" r:id="rId25"/>
    <p:sldId id="327" r:id="rId26"/>
    <p:sldId id="342" r:id="rId27"/>
    <p:sldId id="349" r:id="rId28"/>
    <p:sldId id="350" r:id="rId29"/>
    <p:sldId id="329" r:id="rId30"/>
    <p:sldId id="330" r:id="rId31"/>
    <p:sldId id="324"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FF"/>
    <a:srgbClr val="EC9342"/>
    <a:srgbClr val="EE9E56"/>
    <a:srgbClr val="FFE084"/>
    <a:srgbClr val="FFD24F"/>
    <a:srgbClr val="FFE8A7"/>
    <a:srgbClr val="F9DEC7"/>
    <a:srgbClr val="809933"/>
    <a:srgbClr val="414141"/>
    <a:srgbClr val="F3BE8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629" autoAdjust="0"/>
    <p:restoredTop sz="91252" autoAdjust="0"/>
  </p:normalViewPr>
  <p:slideViewPr>
    <p:cSldViewPr>
      <p:cViewPr varScale="1">
        <p:scale>
          <a:sx n="97" d="100"/>
          <a:sy n="97" d="100"/>
        </p:scale>
        <p:origin x="-11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192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25826E-4D75-41B9-A19C-2082EB196782}" type="datetimeFigureOut">
              <a:rPr lang="en-US" smtClean="0"/>
              <a:pPr/>
              <a:t>6/18/2013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C22B40-A35C-42F3-9E80-E291585E924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542828-E58F-4FED-A72A-F712BA54F55E}" type="datetimeFigureOut">
              <a:rPr lang="en-US" smtClean="0"/>
              <a:pPr/>
              <a:t>6/18/2013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B43EC-C6CD-4B3E-BE12-BF8E714A39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3D3D1C34-C82F-42CB-9E23-57FF884D133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lnSpc>
                <a:spcPct val="120000"/>
              </a:lnSpc>
            </a:pPr>
            <a:r>
              <a:rPr lang="en-US" dirty="0" smtClean="0"/>
              <a:t>Highly qualified Wisconsin licensed educators </a:t>
            </a:r>
          </a:p>
          <a:p>
            <a:pPr eaLnBrk="1" hangingPunct="1">
              <a:lnSpc>
                <a:spcPct val="120000"/>
              </a:lnSpc>
            </a:pPr>
            <a:r>
              <a:rPr lang="en-US" sz="1400" dirty="0" smtClean="0"/>
              <a:t>Experts in online education</a:t>
            </a:r>
          </a:p>
          <a:p>
            <a:pPr eaLnBrk="1" hangingPunct="1">
              <a:lnSpc>
                <a:spcPct val="120000"/>
              </a:lnSpc>
            </a:pPr>
            <a:r>
              <a:rPr lang="en-US" sz="1400" dirty="0" smtClean="0"/>
              <a:t>Teachers have a close relationship with you and your student</a:t>
            </a:r>
          </a:p>
          <a:p>
            <a:pPr lvl="1" eaLnBrk="1" hangingPunct="1">
              <a:lnSpc>
                <a:spcPct val="120000"/>
              </a:lnSpc>
            </a:pPr>
            <a:r>
              <a:rPr lang="en-US" dirty="0" smtClean="0"/>
              <a:t>Individual teacher or teachers assigned to each student</a:t>
            </a:r>
          </a:p>
          <a:p>
            <a:pPr lvl="1" eaLnBrk="1" hangingPunct="1">
              <a:lnSpc>
                <a:spcPct val="120000"/>
              </a:lnSpc>
            </a:pPr>
            <a:r>
              <a:rPr lang="en-US" dirty="0" smtClean="0"/>
              <a:t>Subject-specialist teachers assigned for each core class in upper grades.</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Hyperlink</a:t>
            </a:r>
            <a:r>
              <a:rPr lang="en-US" baseline="0" dirty="0" smtClean="0"/>
              <a:t> to Connexus tutorial.</a:t>
            </a:r>
            <a:endParaRPr lang="en-US" dirty="0"/>
          </a:p>
        </p:txBody>
      </p:sp>
      <p:sp>
        <p:nvSpPr>
          <p:cNvPr id="4" name="Slide Number Placeholder 3"/>
          <p:cNvSpPr>
            <a:spLocks noGrp="1"/>
          </p:cNvSpPr>
          <p:nvPr>
            <p:ph type="sldNum" sz="quarter" idx="10"/>
          </p:nvPr>
        </p:nvSpPr>
        <p:spPr/>
        <p:txBody>
          <a:bodyPr/>
          <a:lstStyle/>
          <a:p>
            <a:fld id="{294B43EC-C6CD-4B3E-BE12-BF8E714A39BA}"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This is the Dashboard for the student.</a:t>
            </a:r>
            <a:r>
              <a:rPr lang="en-US" sz="1200" kern="1200" baseline="0" dirty="0" smtClean="0">
                <a:solidFill>
                  <a:schemeClr val="tx1"/>
                </a:solidFill>
                <a:latin typeface="+mn-lt"/>
                <a:ea typeface="+mn-ea"/>
                <a:cs typeface="+mn-cs"/>
              </a:rPr>
              <a:t> Everything they need is here.  In the Daily Planner they will find the lessons they need to complete today.  You can schedule out the day using the calendar if you would like, this can help first time virtual school students as they learn to budget their time wisely.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My courses will take you to each course your student(s) is enrolled in.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In the Links section you will find all kinds of helpful tools for you as the caretaker and for the student.  Everything from current grades, to </a:t>
            </a:r>
            <a:r>
              <a:rPr lang="en-US" sz="1200" kern="1200" baseline="0" dirty="0" err="1" smtClean="0">
                <a:solidFill>
                  <a:schemeClr val="tx1"/>
                </a:solidFill>
                <a:latin typeface="+mn-lt"/>
                <a:ea typeface="+mn-ea"/>
                <a:cs typeface="+mn-cs"/>
              </a:rPr>
              <a:t>LiveTutors</a:t>
            </a:r>
            <a:r>
              <a:rPr lang="en-US" sz="1200" kern="1200" baseline="0" dirty="0" smtClean="0">
                <a:solidFill>
                  <a:schemeClr val="tx1"/>
                </a:solidFill>
                <a:latin typeface="+mn-lt"/>
                <a:ea typeface="+mn-ea"/>
                <a:cs typeface="+mn-cs"/>
              </a:rPr>
              <a:t> to online learning tools.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94B43EC-C6CD-4B3E-BE12-BF8E714A39BA}"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daily tasks</a:t>
            </a:r>
            <a:r>
              <a:rPr lang="en-US" baseline="0" dirty="0" smtClean="0"/>
              <a:t> will change each day, be sure to check your webmail for any messages from teachers.  You can also see what assignments need to be completed today, this can help you as you are creating a daily schedule.  </a:t>
            </a:r>
          </a:p>
          <a:p>
            <a:r>
              <a:rPr lang="en-US" baseline="0" dirty="0" smtClean="0"/>
              <a:t>You will see there are alerts telling you about overdue lessons, a calendar is created when your student(s) is enrolled, this is done so they can stay on track on complete their class on time.  When you see alerts for overdue lessons it means they are behind schedule.  If you are concerned about this or would like to reset your calendar, please contact your ALAW teacher. </a:t>
            </a:r>
          </a:p>
          <a:p>
            <a:r>
              <a:rPr lang="en-US" baseline="0" dirty="0" smtClean="0"/>
              <a:t>When you click on your student’s name you will be taken to the student dashboard.  You will be able to see what your student(s) sees. </a:t>
            </a:r>
            <a:endParaRPr lang="en-US" dirty="0" smtClean="0"/>
          </a:p>
        </p:txBody>
      </p:sp>
      <p:sp>
        <p:nvSpPr>
          <p:cNvPr id="4" name="Slide Number Placeholder 3"/>
          <p:cNvSpPr>
            <a:spLocks noGrp="1"/>
          </p:cNvSpPr>
          <p:nvPr>
            <p:ph type="sldNum" sz="quarter" idx="10"/>
          </p:nvPr>
        </p:nvSpPr>
        <p:spPr/>
        <p:txBody>
          <a:bodyPr/>
          <a:lstStyle/>
          <a:p>
            <a:fld id="{294B43EC-C6CD-4B3E-BE12-BF8E714A39BA}"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6499AA8-F090-4DE1-804E-39D98C3A1DEB}" type="slidenum">
              <a:rPr lang="en-US" smtClean="0"/>
              <a:pPr/>
              <a:t>17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Unlike a traditional school where families might only see results on periodic report cards or progress reports, Connections Academy can see the most up-to-date results at any time. The grade book is available 24/7.  You can see, </a:t>
            </a:r>
          </a:p>
          <a:p>
            <a:pPr eaLnBrk="1" hangingPunct="1"/>
            <a:r>
              <a:rPr lang="en-US" smtClean="0"/>
              <a:t>Grade so far</a:t>
            </a:r>
          </a:p>
          <a:p>
            <a:pPr eaLnBrk="1" hangingPunct="1"/>
            <a:r>
              <a:rPr lang="en-US" smtClean="0"/>
              <a:t>Percentage so far</a:t>
            </a:r>
          </a:p>
          <a:p>
            <a:pPr eaLnBrk="1" hangingPunct="1"/>
            <a:r>
              <a:rPr lang="en-US" smtClean="0"/>
              <a:t>Percentage of lessons completed</a:t>
            </a:r>
          </a:p>
          <a:p>
            <a:pPr eaLnBrk="1" hangingPunct="1"/>
            <a:r>
              <a:rPr lang="en-US" smtClean="0"/>
              <a:t>And class names are links.  Click for more detail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7DC41D7-343C-4C51-940F-62B9D7F8E5A6}" type="slidenum">
              <a:rPr lang="en-US" smtClean="0"/>
              <a:pPr/>
              <a:t>18</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This is the detail on one course in the Grade Book.  You can see your child’s results as soon as your teacher inputs them.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screen shot showing one of our teachers doing a science live lesson for students.  She has the option of using her web cam and microphone and can grant students microphone rights.  There is a white board where she has drawn a picture showing elements of the Biosphere. See the chat pod where she is interacting with students.  There is a Poll pod which she is using to check for understanding during the live instruction. This </a:t>
            </a:r>
            <a:r>
              <a:rPr lang="en-US" dirty="0" err="1" smtClean="0"/>
              <a:t>LiveLesson</a:t>
            </a:r>
            <a:r>
              <a:rPr lang="en-US" dirty="0" smtClean="0"/>
              <a:t> is also recorded so that students who can’t attend “live” can view it later. Students are encouraged to take notes during </a:t>
            </a:r>
            <a:r>
              <a:rPr lang="en-US" dirty="0" err="1" smtClean="0"/>
              <a:t>LiveLessons</a:t>
            </a:r>
            <a:r>
              <a:rPr lang="en-US" dirty="0" smtClean="0"/>
              <a:t>, and their attendance is recorded in the student’s log.</a:t>
            </a:r>
            <a:endParaRPr lang="en-US" dirty="0"/>
          </a:p>
        </p:txBody>
      </p:sp>
      <p:sp>
        <p:nvSpPr>
          <p:cNvPr id="4" name="Slide Number Placeholder 3"/>
          <p:cNvSpPr>
            <a:spLocks noGrp="1"/>
          </p:cNvSpPr>
          <p:nvPr>
            <p:ph type="sldNum" sz="quarter" idx="10"/>
          </p:nvPr>
        </p:nvSpPr>
        <p:spPr/>
        <p:txBody>
          <a:bodyPr/>
          <a:lstStyle/>
          <a:p>
            <a:fld id="{294B43EC-C6CD-4B3E-BE12-BF8E714A39BA}"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 tests are proctored, online tests.</a:t>
            </a:r>
            <a:r>
              <a:rPr lang="en-US" baseline="0" dirty="0" smtClean="0"/>
              <a:t>  These take approximately 30 minutes each.  Results can be accessed immediately and growth can be measured.  This is a great tool to measure progress and for setting learning goals.</a:t>
            </a:r>
          </a:p>
          <a:p>
            <a:r>
              <a:rPr lang="en-US" baseline="0" dirty="0" smtClean="0"/>
              <a:t>The PALS tests helps us see what we need to do to help our Kindergarten students be prepared for school, how we can help them progress over the school year and see how your student has progressed.  </a:t>
            </a:r>
            <a:endParaRPr lang="en-US" dirty="0" smtClean="0"/>
          </a:p>
          <a:p>
            <a:endParaRPr lang="en-US" dirty="0"/>
          </a:p>
        </p:txBody>
      </p:sp>
      <p:sp>
        <p:nvSpPr>
          <p:cNvPr id="4" name="Slide Number Placeholder 3"/>
          <p:cNvSpPr>
            <a:spLocks noGrp="1"/>
          </p:cNvSpPr>
          <p:nvPr>
            <p:ph type="sldNum" sz="quarter" idx="10"/>
          </p:nvPr>
        </p:nvSpPr>
        <p:spPr/>
        <p:txBody>
          <a:bodyPr/>
          <a:lstStyle/>
          <a:p>
            <a:fld id="{294B43EC-C6CD-4B3E-BE12-BF8E714A39BA}"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3D3D1C34-C82F-42CB-9E23-57FF884D1333}" type="slidenum">
              <a:rPr lang="en-US" smtClean="0"/>
              <a:pPr/>
              <a:t>28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i="0" dirty="0" smtClean="0"/>
              <a:t>In</a:t>
            </a:r>
            <a:r>
              <a:rPr lang="en-US" i="0" baseline="0" dirty="0" smtClean="0"/>
              <a:t> this slide, the main point is to describe what a virtual school is.</a:t>
            </a:r>
          </a:p>
          <a:p>
            <a:endParaRPr lang="en-US" i="0" dirty="0" smtClean="0"/>
          </a:p>
          <a:p>
            <a:r>
              <a:rPr lang="en-US" i="1" dirty="0" smtClean="0"/>
              <a:t>Your student learns outside the  traditional classroom, supported by:</a:t>
            </a:r>
          </a:p>
          <a:p>
            <a:pPr eaLnBrk="1" hangingPunct="1">
              <a:lnSpc>
                <a:spcPct val="110000"/>
              </a:lnSpc>
              <a:spcBef>
                <a:spcPct val="40000"/>
              </a:spcBef>
              <a:buClr>
                <a:schemeClr val="tx1"/>
              </a:buClr>
              <a:buFont typeface="Wingdings" pitchFamily="2" charset="2"/>
              <a:buNone/>
            </a:pPr>
            <a:r>
              <a:rPr lang="en-US" b="1" dirty="0" smtClean="0"/>
              <a:t>Involved family:</a:t>
            </a:r>
            <a:r>
              <a:rPr lang="en-US" dirty="0" smtClean="0"/>
              <a:t> Parent learning coaches monitor day-to-day activity.</a:t>
            </a:r>
          </a:p>
          <a:p>
            <a:pPr eaLnBrk="1" hangingPunct="1">
              <a:lnSpc>
                <a:spcPct val="110000"/>
              </a:lnSpc>
              <a:spcBef>
                <a:spcPct val="40000"/>
              </a:spcBef>
              <a:buClr>
                <a:schemeClr val="tx1"/>
              </a:buClr>
              <a:buFont typeface="Wingdings" pitchFamily="2" charset="2"/>
              <a:buNone/>
            </a:pPr>
            <a:r>
              <a:rPr lang="en-US" b="1" dirty="0" smtClean="0"/>
              <a:t>Certified teachers</a:t>
            </a:r>
            <a:r>
              <a:rPr lang="en-US" dirty="0" smtClean="0"/>
              <a:t> who work from a school</a:t>
            </a:r>
            <a:r>
              <a:rPr lang="en-US" baseline="0" dirty="0" smtClean="0"/>
              <a:t> building (or hub) and who </a:t>
            </a:r>
            <a:r>
              <a:rPr lang="en-US" dirty="0" smtClean="0"/>
              <a:t>care about your student’s success.</a:t>
            </a:r>
            <a:r>
              <a:rPr lang="en-US" baseline="0" dirty="0" smtClean="0"/>
              <a:t> </a:t>
            </a:r>
            <a:r>
              <a:rPr lang="en-US" dirty="0" smtClean="0"/>
              <a:t>They communicate with you and your</a:t>
            </a:r>
            <a:r>
              <a:rPr lang="en-US" baseline="0" dirty="0" smtClean="0"/>
              <a:t> student online, by phone, by mail. </a:t>
            </a:r>
          </a:p>
          <a:p>
            <a:pPr eaLnBrk="1" hangingPunct="1">
              <a:lnSpc>
                <a:spcPct val="110000"/>
              </a:lnSpc>
              <a:spcBef>
                <a:spcPct val="40000"/>
              </a:spcBef>
              <a:buClr>
                <a:schemeClr val="tx1"/>
              </a:buClr>
              <a:buFont typeface="Wingdings" pitchFamily="2" charset="2"/>
              <a:buNone/>
            </a:pPr>
            <a:r>
              <a:rPr lang="en-US" baseline="0" dirty="0" smtClean="0"/>
              <a:t>And we send you all the materials you need to succeed including </a:t>
            </a:r>
            <a:r>
              <a:rPr lang="en-US" b="1" dirty="0" smtClean="0"/>
              <a:t>Quality curriculum</a:t>
            </a:r>
            <a:r>
              <a:rPr lang="en-US" dirty="0" smtClean="0"/>
              <a:t> built from the best resources available to meet all state standards. </a:t>
            </a:r>
          </a:p>
          <a:p>
            <a:pPr eaLnBrk="1" hangingPunct="1">
              <a:lnSpc>
                <a:spcPct val="110000"/>
              </a:lnSpc>
              <a:spcBef>
                <a:spcPct val="40000"/>
              </a:spcBef>
              <a:buClr>
                <a:schemeClr val="tx1"/>
              </a:buClr>
              <a:buFont typeface="Wingdings" pitchFamily="2" charset="2"/>
              <a:buNone/>
            </a:pPr>
            <a:r>
              <a:rPr lang="en-US" b="1" dirty="0" smtClean="0"/>
              <a:t>Innovative technological tools</a:t>
            </a:r>
            <a:r>
              <a:rPr lang="en-US" dirty="0" smtClean="0"/>
              <a:t> enhance learning and social interaction</a:t>
            </a:r>
            <a:r>
              <a:rPr lang="en-US" baseline="0" dirty="0" smtClean="0"/>
              <a:t> with </a:t>
            </a:r>
            <a:r>
              <a:rPr lang="en-US" dirty="0" smtClean="0"/>
              <a:t>our community of Connections Academy</a:t>
            </a:r>
            <a:r>
              <a:rPr lang="en-US" baseline="0" dirty="0" smtClean="0"/>
              <a:t> </a:t>
            </a:r>
            <a:r>
              <a:rPr lang="en-US" dirty="0" smtClean="0"/>
              <a:t>families.</a:t>
            </a:r>
          </a:p>
          <a:p>
            <a:endParaRPr lang="en-US" i="1" dirty="0" smtClean="0"/>
          </a:p>
          <a:p>
            <a:r>
              <a:rPr lang="en-US" i="1" dirty="0" smtClean="0"/>
              <a:t>Emphasize that the student is supported by all of these elements, which contribute to his or her success.</a:t>
            </a:r>
          </a:p>
          <a:p>
            <a:endParaRPr lang="en-US" dirty="0" smtClean="0"/>
          </a:p>
        </p:txBody>
      </p:sp>
      <p:sp>
        <p:nvSpPr>
          <p:cNvPr id="50180" name="Slide Number Placeholder 3"/>
          <p:cNvSpPr>
            <a:spLocks noGrp="1"/>
          </p:cNvSpPr>
          <p:nvPr>
            <p:ph type="sldNum" sz="quarter" idx="5"/>
          </p:nvPr>
        </p:nvSpPr>
        <p:spPr>
          <a:noFill/>
        </p:spPr>
        <p:txBody>
          <a:bodyPr/>
          <a:lstStyle/>
          <a:p>
            <a:fld id="{056DECC3-04D9-4FF0-B12D-6EE270AA7B23}"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In this</a:t>
            </a:r>
            <a:r>
              <a:rPr lang="en-US" baseline="0" dirty="0" smtClean="0"/>
              <a:t> slide, provide specific school details including grades, eligibility, the fact that it’s part of a proven program and network of schools nationwide, and emphasize that it’s tuition free.</a:t>
            </a:r>
            <a:endParaRPr lang="en-US" dirty="0" smtClean="0"/>
          </a:p>
        </p:txBody>
      </p:sp>
      <p:sp>
        <p:nvSpPr>
          <p:cNvPr id="51204" name="Slide Number Placeholder 3"/>
          <p:cNvSpPr>
            <a:spLocks noGrp="1"/>
          </p:cNvSpPr>
          <p:nvPr>
            <p:ph type="sldNum" sz="quarter" idx="5"/>
          </p:nvPr>
        </p:nvSpPr>
        <p:spPr>
          <a:noFill/>
        </p:spPr>
        <p:txBody>
          <a:bodyPr/>
          <a:lstStyle/>
          <a:p>
            <a:fld id="{26BFAC71-45D8-44D1-AB00-B13B3FB27048}"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dirty="0" smtClean="0"/>
              <a:t>The next few slides attempt to educate families about what they</a:t>
            </a:r>
            <a:r>
              <a:rPr lang="en-US" baseline="0" dirty="0" smtClean="0"/>
              <a:t> can expect </a:t>
            </a:r>
            <a:r>
              <a:rPr lang="en-US" dirty="0" smtClean="0"/>
              <a:t>at different grade levels.  In elementary, we want to emphasize that there is a</a:t>
            </a:r>
            <a:r>
              <a:rPr lang="en-US" baseline="0" dirty="0" smtClean="0"/>
              <a:t> great deal of off-line work, mailed portfolios, so that students can develop their writing skills and not spend all day in front of the computer.  Discuss the types of teacher interaction at this level.</a:t>
            </a:r>
          </a:p>
          <a:p>
            <a:r>
              <a:rPr lang="en-US" baseline="0" dirty="0" smtClean="0"/>
              <a:t>Also, it’s important to emphasize that the Learning Coach will need to commit time as well to oversee most of the student’s daily activities, even though the teacher is doing the actual teaching.</a:t>
            </a:r>
            <a:endParaRPr lang="en-US" dirty="0" smtClean="0"/>
          </a:p>
        </p:txBody>
      </p:sp>
      <p:sp>
        <p:nvSpPr>
          <p:cNvPr id="54276" name="Slide Number Placeholder 3"/>
          <p:cNvSpPr>
            <a:spLocks noGrp="1"/>
          </p:cNvSpPr>
          <p:nvPr>
            <p:ph type="sldNum" sz="quarter" idx="5"/>
          </p:nvPr>
        </p:nvSpPr>
        <p:spPr>
          <a:noFill/>
        </p:spPr>
        <p:txBody>
          <a:bodyPr/>
          <a:lstStyle/>
          <a:p>
            <a:fld id="{CEFDB53C-1518-4675-BD5F-40DCC97B5E1F}"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0FDC657-6F01-40E5-A851-99C457F3BF23}" type="slidenum">
              <a:rPr lang="en-US" smtClean="0"/>
              <a:pPr/>
              <a:t>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z="1400" dirty="0" smtClean="0"/>
              <a:t>Here, give the credentials</a:t>
            </a:r>
            <a:r>
              <a:rPr lang="en-US" sz="1400" baseline="0" dirty="0" smtClean="0"/>
              <a:t> of the school.  Discuss accreditation, sponsor, and include any bragging points or good test results.</a:t>
            </a:r>
            <a:endParaRPr lang="en-US" sz="1400" dirty="0" smtClean="0"/>
          </a:p>
          <a:p>
            <a:pPr eaLnBrk="1" hangingPunct="1"/>
            <a:endParaRPr lang="en-US" sz="1400" dirty="0" smtClean="0"/>
          </a:p>
          <a:p>
            <a:pPr eaLnBrk="1" hangingPunct="1"/>
            <a:r>
              <a:rPr lang="en-US" sz="1400" dirty="0" smtClean="0"/>
              <a:t>Accredited nationally by </a:t>
            </a:r>
            <a:r>
              <a:rPr lang="en-US" sz="1400" dirty="0" err="1" smtClean="0"/>
              <a:t>AdvancED</a:t>
            </a:r>
            <a:r>
              <a:rPr lang="en-US" sz="1400" dirty="0" smtClean="0"/>
              <a:t> (formerly CITA)</a:t>
            </a:r>
          </a:p>
          <a:p>
            <a:pPr eaLnBrk="1" hangingPunct="1"/>
            <a:endParaRPr lang="en-US" sz="1400" dirty="0" smtClean="0"/>
          </a:p>
          <a:p>
            <a:pPr eaLnBrk="1" hangingPunct="1"/>
            <a:r>
              <a:rPr lang="en-US" sz="1400" dirty="0" smtClean="0"/>
              <a:t>After approval in June, you can say that MTSMCA is accredited locally by NCA.  We are not allowed to promote the accreditation</a:t>
            </a:r>
            <a:r>
              <a:rPr lang="en-US" sz="1400" baseline="0" dirty="0" smtClean="0"/>
              <a:t>s in process. </a:t>
            </a:r>
            <a:r>
              <a:rPr lang="en-US" sz="1400" dirty="0" smtClean="0"/>
              <a:t> (note that regional accreditations are the most rigorous and difficult to achieve.  Connections Academy schools across the country have more regional accreditations than any other virtual school program.)</a:t>
            </a:r>
          </a:p>
          <a:p>
            <a:pPr eaLnBrk="1" hangingPunct="1"/>
            <a:endParaRPr lang="en-US" sz="1400" dirty="0" smtClean="0"/>
          </a:p>
          <a:p>
            <a:pPr eaLnBrk="1" hangingPunct="1"/>
            <a:r>
              <a:rPr lang="en-US" sz="1400" dirty="0" smtClean="0"/>
              <a:t>(need to confirm that NCA accreditation received)</a:t>
            </a:r>
          </a:p>
          <a:p>
            <a:pPr eaLnBrk="1" hangingPunct="1"/>
            <a:r>
              <a:rPr lang="en-US" sz="1400" dirty="0" smtClean="0"/>
              <a:t>(Include any AYP or test score data)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dirty="0" smtClean="0"/>
              <a:t>Emphasize that families are sent everything they need after their registration is complete.  </a:t>
            </a:r>
          </a:p>
          <a:p>
            <a:endParaRPr lang="en-US" dirty="0" smtClean="0"/>
          </a:p>
          <a:p>
            <a:r>
              <a:rPr lang="en-US" dirty="0" smtClean="0"/>
              <a:t>Although they have to provide their own general school supplies (paper, pens, additional printer cartridges), everything else:</a:t>
            </a:r>
          </a:p>
          <a:p>
            <a:r>
              <a:rPr lang="en-US" dirty="0" smtClean="0"/>
              <a:t>Books,</a:t>
            </a:r>
          </a:p>
          <a:p>
            <a:r>
              <a:rPr lang="en-US" dirty="0" smtClean="0"/>
              <a:t>Science kits,</a:t>
            </a:r>
          </a:p>
          <a:p>
            <a:r>
              <a:rPr lang="en-US" dirty="0" smtClean="0"/>
              <a:t>Art and PE supplies</a:t>
            </a:r>
          </a:p>
          <a:p>
            <a:r>
              <a:rPr lang="en-US" dirty="0" smtClean="0"/>
              <a:t>And more</a:t>
            </a:r>
          </a:p>
          <a:p>
            <a:r>
              <a:rPr lang="en-US" dirty="0" smtClean="0"/>
              <a:t>Are sent to them at no costs</a:t>
            </a:r>
          </a:p>
          <a:p>
            <a:r>
              <a:rPr lang="en-US" dirty="0" smtClean="0"/>
              <a:t>Some materials, such as books, are loaners, but we pay for return shipping at the end of the year.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 Content is embedded in the lesson plans.  For example, if they needed additional assessment (or practice taking certain State tests) teachers may use Study Island.  If they need additional instruction, the may use </a:t>
            </a:r>
            <a:r>
              <a:rPr lang="en-US" dirty="0" err="1" smtClean="0">
                <a:latin typeface="Arial" pitchFamily="34" charset="0"/>
              </a:rPr>
              <a:t>SkillsTutor</a:t>
            </a:r>
            <a:r>
              <a:rPr lang="en-US" dirty="0" smtClean="0">
                <a:latin typeface="Arial" pitchFamily="34" charset="0"/>
              </a:rPr>
              <a:t>.</a:t>
            </a:r>
            <a:endParaRPr lang="en-US" dirty="0"/>
          </a:p>
        </p:txBody>
      </p:sp>
      <p:sp>
        <p:nvSpPr>
          <p:cNvPr id="4" name="Slide Number Placeholder 3"/>
          <p:cNvSpPr>
            <a:spLocks noGrp="1"/>
          </p:cNvSpPr>
          <p:nvPr>
            <p:ph type="sldNum" sz="quarter" idx="10"/>
          </p:nvPr>
        </p:nvSpPr>
        <p:spPr/>
        <p:txBody>
          <a:bodyPr/>
          <a:lstStyle/>
          <a:p>
            <a:fld id="{294B43EC-C6CD-4B3E-BE12-BF8E714A39BA}"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we have a very wide</a:t>
            </a:r>
            <a:r>
              <a:rPr lang="en-US" baseline="0" dirty="0" smtClean="0"/>
              <a:t> selection of courses compared to many other schools. We really focus of the core courses, but we think it’s important to spark student’s interest in many other areas as well.  Thus, we offer more than 50 electives in many subject areas.  A partial list is on the next slide.</a:t>
            </a:r>
            <a:endParaRPr lang="en-US" dirty="0"/>
          </a:p>
        </p:txBody>
      </p:sp>
      <p:sp>
        <p:nvSpPr>
          <p:cNvPr id="4" name="Slide Number Placeholder 3"/>
          <p:cNvSpPr>
            <a:spLocks noGrp="1"/>
          </p:cNvSpPr>
          <p:nvPr>
            <p:ph type="sldNum" sz="quarter" idx="10"/>
          </p:nvPr>
        </p:nvSpPr>
        <p:spPr/>
        <p:txBody>
          <a:bodyPr/>
          <a:lstStyle/>
          <a:p>
            <a:pPr>
              <a:defRPr/>
            </a:pPr>
            <a:fld id="{93E2A2B9-836A-4905-9B78-E6EB31FF046A}"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sz="1400" dirty="0" smtClean="0">
                <a:cs typeface="Arial" charset="0"/>
              </a:rPr>
              <a:t>Developmentally appropriate yet intellectually stimulating content</a:t>
            </a:r>
          </a:p>
          <a:p>
            <a:r>
              <a:rPr lang="en-US" sz="1400" dirty="0" smtClean="0">
                <a:cs typeface="Arial" charset="0"/>
              </a:rPr>
              <a:t>Accelerated pacing </a:t>
            </a:r>
            <a:r>
              <a:rPr lang="en-US" sz="1400" dirty="0" smtClean="0"/>
              <a:t>Options for all grades </a:t>
            </a:r>
          </a:p>
          <a:p>
            <a:pPr lvl="1"/>
            <a:r>
              <a:rPr lang="en-US" b="1" dirty="0" smtClean="0"/>
              <a:t>Grades K-2:</a:t>
            </a:r>
            <a:r>
              <a:rPr lang="en-US" dirty="0" smtClean="0"/>
              <a:t> Flexible placement, pacing, and instruction lets students progress according to their abilities</a:t>
            </a:r>
          </a:p>
          <a:p>
            <a:pPr lvl="1"/>
            <a:r>
              <a:rPr lang="en-US" b="1" dirty="0" smtClean="0"/>
              <a:t>Grades 3-8:</a:t>
            </a:r>
            <a:r>
              <a:rPr lang="en-US" dirty="0" smtClean="0"/>
              <a:t> Differentiated math, language arts and science courses. </a:t>
            </a:r>
            <a:r>
              <a:rPr lang="en-US" i="1" dirty="0" smtClean="0"/>
              <a:t>Our Language arts program uses renowned Junior Great Books</a:t>
            </a:r>
            <a:r>
              <a:rPr lang="en-US" i="1" baseline="30000" dirty="0" smtClean="0">
                <a:cs typeface="Arial" charset="0"/>
              </a:rPr>
              <a:t>®</a:t>
            </a:r>
            <a:r>
              <a:rPr lang="en-US" i="1" dirty="0" smtClean="0"/>
              <a:t> series</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47800"/>
            <a:ext cx="7772400" cy="1470025"/>
          </a:xfrm>
        </p:spPr>
        <p:txBody>
          <a:bodyPr/>
          <a:lstStyle>
            <a:lvl1pPr>
              <a:defRPr sz="3800">
                <a:ln w="3175">
                  <a:solidFill>
                    <a:srgbClr val="E87D1E"/>
                  </a:solidFill>
                </a:l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48200" y="2971800"/>
            <a:ext cx="3810000" cy="1752600"/>
          </a:xfrm>
        </p:spPr>
        <p:txBody>
          <a:bodyPr anchor="b"/>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143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1430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30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292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1143000" y="1600199"/>
            <a:ext cx="7315200" cy="4572000"/>
          </a:xfrm>
        </p:spPr>
        <p:txBody>
          <a:bodyPr/>
          <a:lstStyle>
            <a:lvl1pPr>
              <a:buNone/>
              <a:defRPr>
                <a:effectLst>
                  <a:outerShdw blurRad="292100" dist="139700" dir="2700000" algn="ctr" rotWithShape="0">
                    <a:srgbClr val="414141">
                      <a:alpha val="65000"/>
                    </a:srgbClr>
                  </a:outerShdw>
                </a:effectLst>
              </a:defRPr>
            </a:lvl1pPr>
          </a:lstStyle>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88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4400" y="1447801"/>
            <a:ext cx="73152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88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4400" y="1447801"/>
            <a:ext cx="73152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aseline="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39A95CE9-780E-4892-91A7-D2B47ADE268D}" type="datetimeFigureOut">
              <a:rPr lang="en-US"/>
              <a:pPr>
                <a:defRPr/>
              </a:pPr>
              <a:t>6/18/2013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6AD16CA-AAF0-4331-B0FF-19DC0A9491B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82880"/>
            <a:ext cx="7891272" cy="1143000"/>
          </a:xfrm>
          <a:prstGeom prst="rect">
            <a:avLst/>
          </a:prstGeom>
          <a:effectLst>
            <a:reflection blurRad="6350" stA="50000" endA="300" endPos="38500" dist="50800" dir="5400000" sy="-100000" algn="bl" rotWithShape="0"/>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1600199"/>
            <a:ext cx="75438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algn="ctr" defTabSz="914400" rtl="0" eaLnBrk="1" latinLnBrk="0" hangingPunct="1">
        <a:spcBef>
          <a:spcPct val="0"/>
        </a:spcBef>
        <a:buNone/>
        <a:defRPr sz="3600" b="1" kern="1200" spc="-30" baseline="0">
          <a:ln w="3175">
            <a:solidFill>
              <a:srgbClr val="E87D1E"/>
            </a:solidFill>
          </a:ln>
          <a:solidFill>
            <a:srgbClr val="E87D1E"/>
          </a:solidFill>
          <a:effectLst>
            <a:reflection blurRad="6350" stA="50000" endA="300" endPos="50000" dist="29997" dir="5400000" sy="-100000" algn="bl" rotWithShape="0"/>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898989"/>
        </a:buClr>
        <a:buSzPct val="100000"/>
        <a:buFont typeface="Arial" pitchFamily="34" charset="0"/>
        <a:buChar char="•"/>
        <a:defRPr sz="3200" kern="1200">
          <a:solidFill>
            <a:srgbClr val="414141"/>
          </a:solidFill>
          <a:latin typeface="Arial" pitchFamily="34" charset="0"/>
          <a:ea typeface="+mn-ea"/>
          <a:cs typeface="Arial" pitchFamily="34" charset="0"/>
        </a:defRPr>
      </a:lvl1pPr>
      <a:lvl2pPr marL="742950" indent="-285750" algn="l" defTabSz="914400" rtl="0" eaLnBrk="1" latinLnBrk="0" hangingPunct="1">
        <a:spcBef>
          <a:spcPct val="20000"/>
        </a:spcBef>
        <a:buClr>
          <a:srgbClr val="898989"/>
        </a:buClr>
        <a:buFont typeface="Arial" pitchFamily="34" charset="0"/>
        <a:buChar char="–"/>
        <a:defRPr sz="2800" kern="1200">
          <a:solidFill>
            <a:srgbClr val="414141"/>
          </a:solidFill>
          <a:latin typeface="Arial" pitchFamily="34" charset="0"/>
          <a:ea typeface="+mn-ea"/>
          <a:cs typeface="Arial" pitchFamily="34" charset="0"/>
        </a:defRPr>
      </a:lvl2pPr>
      <a:lvl3pPr marL="1143000" indent="-228600" algn="l" defTabSz="914400" rtl="0" eaLnBrk="1" latinLnBrk="0" hangingPunct="1">
        <a:spcBef>
          <a:spcPct val="20000"/>
        </a:spcBef>
        <a:buClr>
          <a:srgbClr val="CCCCCC"/>
        </a:buClr>
        <a:buFont typeface="Arial" pitchFamily="34" charset="0"/>
        <a:buChar char="•"/>
        <a:defRPr sz="2400" kern="1200">
          <a:solidFill>
            <a:srgbClr val="414141"/>
          </a:solidFill>
          <a:latin typeface="Arial" pitchFamily="34" charset="0"/>
          <a:ea typeface="+mn-ea"/>
          <a:cs typeface="Arial" pitchFamily="34" charset="0"/>
        </a:defRPr>
      </a:lvl3pPr>
      <a:lvl4pPr marL="1600200" indent="-228600" algn="l" defTabSz="914400" rtl="0" eaLnBrk="1" latinLnBrk="0" hangingPunct="1">
        <a:spcBef>
          <a:spcPct val="20000"/>
        </a:spcBef>
        <a:buClr>
          <a:srgbClr val="CCCCCC"/>
        </a:buClr>
        <a:buFont typeface="Arial" pitchFamily="34" charset="0"/>
        <a:buChar char="–"/>
        <a:defRPr sz="2000" kern="1200">
          <a:solidFill>
            <a:srgbClr val="414141"/>
          </a:solidFill>
          <a:latin typeface="Arial" pitchFamily="34" charset="0"/>
          <a:ea typeface="+mn-ea"/>
          <a:cs typeface="Arial" pitchFamily="34" charset="0"/>
        </a:defRPr>
      </a:lvl4pPr>
      <a:lvl5pPr marL="2057400" indent="-228600" algn="l" defTabSz="914400" rtl="0" eaLnBrk="1" latinLnBrk="0" hangingPunct="1">
        <a:spcBef>
          <a:spcPct val="20000"/>
        </a:spcBef>
        <a:buClr>
          <a:srgbClr val="CCCCCC"/>
        </a:buClr>
        <a:buFont typeface="Arial" pitchFamily="34" charset="0"/>
        <a:buChar char="»"/>
        <a:defRPr sz="2000" kern="1200">
          <a:solidFill>
            <a:srgbClr val="41414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46.jpeg"/><Relationship Id="rId4" Type="http://schemas.openxmlformats.org/officeDocument/2006/relationships/hyperlink" Target="http://www.greatbooks.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hyperlink" Target="http://www.connectionsacademy.com/videos/connexus-demo.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wmf"/><Relationship Id="rId18" Type="http://schemas.openxmlformats.org/officeDocument/2006/relationships/image" Target="../media/image20.wmf"/><Relationship Id="rId3" Type="http://schemas.openxmlformats.org/officeDocument/2006/relationships/image" Target="../media/image8.png"/><Relationship Id="rId21" Type="http://schemas.openxmlformats.org/officeDocument/2006/relationships/image" Target="../media/image23.png"/><Relationship Id="rId7" Type="http://schemas.openxmlformats.org/officeDocument/2006/relationships/image" Target="../media/image11.jpeg"/><Relationship Id="rId12" Type="http://schemas.openxmlformats.org/officeDocument/2006/relationships/image" Target="../media/image15.wmf"/><Relationship Id="rId17" Type="http://schemas.openxmlformats.org/officeDocument/2006/relationships/image" Target="../media/image19.wmf"/><Relationship Id="rId2" Type="http://schemas.openxmlformats.org/officeDocument/2006/relationships/notesSlide" Target="../notesSlides/notesSlide2.xml"/><Relationship Id="rId16" Type="http://schemas.openxmlformats.org/officeDocument/2006/relationships/image" Target="../media/image18.wmf"/><Relationship Id="rId20" Type="http://schemas.openxmlformats.org/officeDocument/2006/relationships/image" Target="../media/image22.jpeg"/><Relationship Id="rId1" Type="http://schemas.openxmlformats.org/officeDocument/2006/relationships/slideLayout" Target="../slideLayouts/slideLayout9.xml"/><Relationship Id="rId6" Type="http://schemas.openxmlformats.org/officeDocument/2006/relationships/hyperlink" Target="http://www.devoncustomjoinery.co.uk/images/window-sash.jpg" TargetMode="External"/><Relationship Id="rId11" Type="http://schemas.openxmlformats.org/officeDocument/2006/relationships/image" Target="../media/image14.jpeg"/><Relationship Id="rId5" Type="http://schemas.openxmlformats.org/officeDocument/2006/relationships/image" Target="../media/image10.jpeg"/><Relationship Id="rId15" Type="http://schemas.openxmlformats.org/officeDocument/2006/relationships/image" Target="../media/image17.jpeg"/><Relationship Id="rId10" Type="http://schemas.openxmlformats.org/officeDocument/2006/relationships/image" Target="../media/image13.jpeg"/><Relationship Id="rId19" Type="http://schemas.openxmlformats.org/officeDocument/2006/relationships/image" Target="../media/image21.wmf"/><Relationship Id="rId4" Type="http://schemas.openxmlformats.org/officeDocument/2006/relationships/image" Target="../media/image9.jpeg"/><Relationship Id="rId9" Type="http://schemas.openxmlformats.org/officeDocument/2006/relationships/hyperlink" Target="http://reddinguniversity.net/redding/images/standard-frame.jpg" TargetMode="External"/><Relationship Id="rId14" Type="http://schemas.openxmlformats.org/officeDocument/2006/relationships/hyperlink" Target="http://images.google.com/imgres?imgurl=http://www.indiciumtechnology.co.uk/images/telephone.jpg&amp;imgrefurl=http://www.indiciumtechnology.co.uk/telsys.html&amp;usg=__TuNjxV_bacEIxYupSOJbvJrMaZc=&amp;h=781&amp;w=1173&amp;sz=70&amp;hl=en&amp;start=15&amp;itbs=1&amp;tbnid=6geIpGdNUPtUFM:&amp;tbnh=100&amp;tbnw=150&amp;prev=/images?q=telephone&amp;hl=en&amp;sa=N&amp;gbv=2&amp;ndsp=18&amp;tbs=isch: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5.png"/><Relationship Id="rId18" Type="http://schemas.openxmlformats.org/officeDocument/2006/relationships/image" Target="../media/image38.jpeg"/><Relationship Id="rId26" Type="http://schemas.openxmlformats.org/officeDocument/2006/relationships/image" Target="../media/image45.jpeg"/><Relationship Id="rId3" Type="http://schemas.openxmlformats.org/officeDocument/2006/relationships/image" Target="../media/image29.png"/><Relationship Id="rId21" Type="http://schemas.openxmlformats.org/officeDocument/2006/relationships/image" Target="../media/image41.png"/><Relationship Id="rId7" Type="http://schemas.openxmlformats.org/officeDocument/2006/relationships/image" Target="../media/image31.png"/><Relationship Id="rId12" Type="http://schemas.openxmlformats.org/officeDocument/2006/relationships/hyperlink" Target="http://www.phschool.com/index.html" TargetMode="External"/><Relationship Id="rId17" Type="http://schemas.openxmlformats.org/officeDocument/2006/relationships/image" Target="../media/image37.png"/><Relationship Id="rId25" Type="http://schemas.openxmlformats.org/officeDocument/2006/relationships/image" Target="../media/image44.jpeg"/><Relationship Id="rId2" Type="http://schemas.openxmlformats.org/officeDocument/2006/relationships/notesSlide" Target="../notesSlides/notesSlide7.xml"/><Relationship Id="rId16" Type="http://schemas.openxmlformats.org/officeDocument/2006/relationships/hyperlink" Target="http://www.jumpstart.com/" TargetMode="External"/><Relationship Id="rId20"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hyperlink" Target="http://www.discovery.com/" TargetMode="External"/><Relationship Id="rId11" Type="http://schemas.openxmlformats.org/officeDocument/2006/relationships/image" Target="../media/image34.jpeg"/><Relationship Id="rId24" Type="http://schemas.openxmlformats.org/officeDocument/2006/relationships/hyperlink" Target="http://www.skillstutor.com/" TargetMode="External"/><Relationship Id="rId5" Type="http://schemas.openxmlformats.org/officeDocument/2006/relationships/image" Target="../media/image30.png"/><Relationship Id="rId15" Type="http://schemas.openxmlformats.org/officeDocument/2006/relationships/image" Target="../media/image36.png"/><Relationship Id="rId23" Type="http://schemas.openxmlformats.org/officeDocument/2006/relationships/image" Target="../media/image43.jpeg"/><Relationship Id="rId28" Type="http://schemas.openxmlformats.org/officeDocument/2006/relationships/image" Target="../media/image46.jpeg"/><Relationship Id="rId10" Type="http://schemas.openxmlformats.org/officeDocument/2006/relationships/image" Target="../media/image33.jpeg"/><Relationship Id="rId19" Type="http://schemas.openxmlformats.org/officeDocument/2006/relationships/image" Target="../media/image39.jpeg"/><Relationship Id="rId4" Type="http://schemas.openxmlformats.org/officeDocument/2006/relationships/hyperlink" Target="http://www.littleplanetlearning.com/" TargetMode="External"/><Relationship Id="rId9" Type="http://schemas.openxmlformats.org/officeDocument/2006/relationships/hyperlink" Target="http://www2.scholastic.com/" TargetMode="External"/><Relationship Id="rId14" Type="http://schemas.openxmlformats.org/officeDocument/2006/relationships/hyperlink" Target="http://www.brainpop.com/" TargetMode="External"/><Relationship Id="rId22" Type="http://schemas.openxmlformats.org/officeDocument/2006/relationships/image" Target="../media/image42.jpeg"/><Relationship Id="rId27" Type="http://schemas.openxmlformats.org/officeDocument/2006/relationships/hyperlink" Target="http://www.greatbook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tterflyFrameR.jpg"/>
          <p:cNvPicPr>
            <a:picLocks noChangeAspect="1"/>
          </p:cNvPicPr>
          <p:nvPr/>
        </p:nvPicPr>
        <p:blipFill>
          <a:blip r:embed="rId3" cstate="email"/>
          <a:stretch>
            <a:fillRect/>
          </a:stretch>
        </p:blipFill>
        <p:spPr>
          <a:xfrm>
            <a:off x="0" y="0"/>
            <a:ext cx="9144000" cy="6858000"/>
          </a:xfrm>
          <a:prstGeom prst="rect">
            <a:avLst/>
          </a:prstGeom>
        </p:spPr>
      </p:pic>
      <p:sp>
        <p:nvSpPr>
          <p:cNvPr id="6" name="TextBox 5"/>
          <p:cNvSpPr txBox="1"/>
          <p:nvPr/>
        </p:nvSpPr>
        <p:spPr>
          <a:xfrm>
            <a:off x="2873829" y="1857836"/>
            <a:ext cx="5892800" cy="1754326"/>
          </a:xfrm>
          <a:prstGeom prst="rect">
            <a:avLst/>
          </a:prstGeom>
          <a:noFill/>
        </p:spPr>
        <p:txBody>
          <a:bodyPr wrap="square" rtlCol="0">
            <a:spAutoFit/>
          </a:bodyPr>
          <a:lstStyle/>
          <a:p>
            <a:pPr algn="ctr"/>
            <a:endParaRPr lang="en-US" sz="1200" dirty="0" smtClean="0"/>
          </a:p>
          <a:p>
            <a:pPr algn="ctr"/>
            <a:r>
              <a:rPr lang="en-US" sz="3200" b="1" dirty="0" smtClean="0">
                <a:solidFill>
                  <a:schemeClr val="bg1"/>
                </a:solidFill>
                <a:latin typeface="Georgia" pitchFamily="18" charset="0"/>
              </a:rPr>
              <a:t>Advanced Learning Academy of Wisconsin</a:t>
            </a:r>
          </a:p>
          <a:p>
            <a:pPr algn="ctr"/>
            <a:r>
              <a:rPr lang="en-US" sz="3200" b="1" dirty="0" smtClean="0">
                <a:solidFill>
                  <a:schemeClr val="bg1"/>
                </a:solidFill>
                <a:latin typeface="Georgia" pitchFamily="18" charset="0"/>
              </a:rPr>
              <a:t>“ALAW”</a:t>
            </a:r>
          </a:p>
        </p:txBody>
      </p:sp>
      <p:sp>
        <p:nvSpPr>
          <p:cNvPr id="8" name="TextBox 7"/>
          <p:cNvSpPr txBox="1"/>
          <p:nvPr/>
        </p:nvSpPr>
        <p:spPr>
          <a:xfrm>
            <a:off x="420915" y="5457373"/>
            <a:ext cx="5450032" cy="769441"/>
          </a:xfrm>
          <a:prstGeom prst="rect">
            <a:avLst/>
          </a:prstGeom>
          <a:noFill/>
        </p:spPr>
        <p:txBody>
          <a:bodyPr wrap="square" rtlCol="0">
            <a:spAutoFit/>
          </a:bodyPr>
          <a:lstStyle/>
          <a:p>
            <a:endParaRPr lang="en-US" sz="2000" b="1" i="1" dirty="0" smtClean="0">
              <a:latin typeface="Book Antiqua" pitchFamily="18" charset="0"/>
            </a:endParaRPr>
          </a:p>
          <a:p>
            <a:r>
              <a:rPr lang="en-US" sz="2400" b="1" i="1" dirty="0" smtClean="0">
                <a:latin typeface="Book Antiqua" pitchFamily="18" charset="0"/>
              </a:rPr>
              <a:t>Learning as Unique as You.</a:t>
            </a:r>
            <a:endParaRPr lang="en-US" sz="2400" dirty="0">
              <a:latin typeface="Book Antiqua" pitchFamily="18" charset="0"/>
            </a:endParaRPr>
          </a:p>
        </p:txBody>
      </p:sp>
      <p:sp>
        <p:nvSpPr>
          <p:cNvPr id="9" name="TextBox 8"/>
          <p:cNvSpPr txBox="1"/>
          <p:nvPr/>
        </p:nvSpPr>
        <p:spPr>
          <a:xfrm>
            <a:off x="7239000" y="5181600"/>
            <a:ext cx="1066800" cy="369332"/>
          </a:xfrm>
          <a:prstGeom prst="rect">
            <a:avLst/>
          </a:prstGeom>
          <a:solidFill>
            <a:srgbClr val="EE9E56"/>
          </a:solidFill>
        </p:spPr>
        <p:txBody>
          <a:bodyPr wrap="square" rtlCol="0">
            <a:spAutoFit/>
          </a:bodyPr>
          <a:lstStyle/>
          <a:p>
            <a:r>
              <a:rPr lang="en-US" sz="900" b="1" dirty="0" smtClean="0"/>
              <a:t>CONNECTIONS LEARNING</a:t>
            </a:r>
            <a:endParaRPr lang="en-US" sz="900" b="1" dirty="0"/>
          </a:p>
        </p:txBody>
      </p:sp>
      <p:pic>
        <p:nvPicPr>
          <p:cNvPr id="1026" name="Picture 2"/>
          <p:cNvPicPr>
            <a:picLocks noChangeAspect="1" noChangeArrowheads="1"/>
          </p:cNvPicPr>
          <p:nvPr/>
        </p:nvPicPr>
        <p:blipFill>
          <a:blip r:embed="rId4" cstate="print"/>
          <a:srcRect/>
          <a:stretch>
            <a:fillRect/>
          </a:stretch>
        </p:blipFill>
        <p:spPr bwMode="auto">
          <a:xfrm>
            <a:off x="4495800" y="5867400"/>
            <a:ext cx="1703917" cy="381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208088" y="1093788"/>
            <a:ext cx="7380287" cy="5072062"/>
          </a:xfrm>
          <a:prstGeom prst="rect">
            <a:avLst/>
          </a:prstGeom>
          <a:noFill/>
          <a:ln w="9525">
            <a:noFill/>
            <a:miter lim="800000"/>
            <a:headEnd/>
            <a:tailEnd/>
          </a:ln>
        </p:spPr>
        <p:txBody>
          <a:bodyPr/>
          <a:lstStyle/>
          <a:p>
            <a:pPr marL="342900" indent="-342900">
              <a:spcBef>
                <a:spcPct val="20000"/>
              </a:spcBef>
              <a:buFont typeface="Wingdings" pitchFamily="2" charset="2"/>
              <a:buBlip>
                <a:blip r:embed="rId3"/>
              </a:buBlip>
              <a:defRPr/>
            </a:pPr>
            <a:r>
              <a:rPr lang="en-US" sz="2400" kern="0" dirty="0"/>
              <a:t>One of the largest course selections available from any virtual school.</a:t>
            </a:r>
          </a:p>
          <a:p>
            <a:pPr marL="342900" indent="-342900">
              <a:spcBef>
                <a:spcPct val="20000"/>
              </a:spcBef>
              <a:buFont typeface="Wingdings" pitchFamily="2" charset="2"/>
              <a:buBlip>
                <a:blip r:embed="rId3"/>
              </a:buBlip>
              <a:defRPr/>
            </a:pPr>
            <a:r>
              <a:rPr lang="en-US" sz="2400" kern="0" dirty="0" err="1"/>
              <a:t>Stron</a:t>
            </a:r>
            <a:r>
              <a:rPr lang="en-US" sz="2400" kern="0" dirty="0"/>
              <a:t>g emphasis in the core subjects:  </a:t>
            </a:r>
          </a:p>
          <a:p>
            <a:pPr marL="742950" lvl="1" indent="-285750">
              <a:spcBef>
                <a:spcPct val="20000"/>
              </a:spcBef>
              <a:buFont typeface="Wingdings" pitchFamily="2" charset="2"/>
              <a:buChar char="ü"/>
              <a:defRPr/>
            </a:pPr>
            <a:r>
              <a:rPr lang="en-US" sz="2000" kern="0" dirty="0"/>
              <a:t>L</a:t>
            </a:r>
            <a:r>
              <a:rPr lang="en-US" sz="2000" kern="0" dirty="0" smtClean="0"/>
              <a:t>anguage </a:t>
            </a:r>
            <a:r>
              <a:rPr lang="en-US" sz="2000" kern="0" dirty="0"/>
              <a:t>arts</a:t>
            </a:r>
          </a:p>
          <a:p>
            <a:pPr marL="742950" lvl="1" indent="-285750">
              <a:spcBef>
                <a:spcPct val="20000"/>
              </a:spcBef>
              <a:buFont typeface="Wingdings" pitchFamily="2" charset="2"/>
              <a:buChar char="ü"/>
              <a:defRPr/>
            </a:pPr>
            <a:r>
              <a:rPr lang="en-US" sz="2000" kern="0" dirty="0"/>
              <a:t>M</a:t>
            </a:r>
            <a:r>
              <a:rPr lang="en-US" sz="2000" kern="0" dirty="0" smtClean="0"/>
              <a:t>ath</a:t>
            </a:r>
            <a:endParaRPr lang="en-US" sz="2000" kern="0" dirty="0"/>
          </a:p>
          <a:p>
            <a:pPr marL="742950" lvl="1" indent="-285750">
              <a:spcBef>
                <a:spcPct val="20000"/>
              </a:spcBef>
              <a:buFont typeface="Wingdings" pitchFamily="2" charset="2"/>
              <a:buChar char="ü"/>
              <a:defRPr/>
            </a:pPr>
            <a:r>
              <a:rPr lang="en-US" sz="2000" kern="0" dirty="0" smtClean="0"/>
              <a:t>Science </a:t>
            </a:r>
            <a:endParaRPr lang="en-US" sz="2000" kern="0" dirty="0"/>
          </a:p>
          <a:p>
            <a:pPr marL="742950" lvl="1" indent="-285750">
              <a:spcBef>
                <a:spcPct val="20000"/>
              </a:spcBef>
              <a:buFont typeface="Wingdings" pitchFamily="2" charset="2"/>
              <a:buChar char="ü"/>
              <a:defRPr/>
            </a:pPr>
            <a:r>
              <a:rPr lang="en-US" sz="2000" kern="0" dirty="0" smtClean="0"/>
              <a:t>Social </a:t>
            </a:r>
            <a:r>
              <a:rPr lang="en-US" sz="2000" kern="0" dirty="0"/>
              <a:t>studies</a:t>
            </a:r>
          </a:p>
          <a:p>
            <a:pPr marL="342900" indent="-342900">
              <a:lnSpc>
                <a:spcPct val="100000"/>
              </a:lnSpc>
              <a:spcBef>
                <a:spcPct val="20000"/>
              </a:spcBef>
              <a:buBlip>
                <a:blip r:embed="rId3"/>
              </a:buBlip>
            </a:pPr>
            <a:r>
              <a:rPr lang="en-US" sz="2400" kern="0" dirty="0" smtClean="0"/>
              <a:t>Variety of Electives:</a:t>
            </a:r>
          </a:p>
          <a:p>
            <a:pPr marL="800100" lvl="1" indent="-342900">
              <a:spcBef>
                <a:spcPct val="20000"/>
              </a:spcBef>
              <a:buFont typeface="Wingdings" pitchFamily="2" charset="2"/>
              <a:buChar char="ü"/>
            </a:pPr>
            <a:r>
              <a:rPr lang="en-US" sz="2000" kern="0" dirty="0" smtClean="0"/>
              <a:t>Chinese</a:t>
            </a:r>
          </a:p>
          <a:p>
            <a:pPr marL="800100" lvl="1" indent="-342900">
              <a:spcBef>
                <a:spcPct val="20000"/>
              </a:spcBef>
              <a:buFont typeface="Wingdings" pitchFamily="2" charset="2"/>
              <a:buChar char="ü"/>
            </a:pPr>
            <a:r>
              <a:rPr lang="en-US" sz="2000" kern="0" dirty="0" smtClean="0"/>
              <a:t>Spanish</a:t>
            </a:r>
          </a:p>
          <a:p>
            <a:pPr marL="800100" lvl="1" indent="-342900">
              <a:spcBef>
                <a:spcPct val="20000"/>
              </a:spcBef>
              <a:buFont typeface="Wingdings" pitchFamily="2" charset="2"/>
              <a:buChar char="ü"/>
            </a:pPr>
            <a:r>
              <a:rPr lang="en-US" sz="2000" kern="0" dirty="0" smtClean="0"/>
              <a:t>Juilliard</a:t>
            </a:r>
          </a:p>
          <a:p>
            <a:pPr marL="800100" lvl="1" indent="-342900">
              <a:spcBef>
                <a:spcPct val="20000"/>
              </a:spcBef>
              <a:buFont typeface="Wingdings" pitchFamily="2" charset="2"/>
              <a:buBlip>
                <a:blip r:embed="rId3"/>
              </a:buBlip>
              <a:defRPr/>
            </a:pPr>
            <a:endParaRPr lang="en-US" sz="2400" kern="0" dirty="0"/>
          </a:p>
        </p:txBody>
      </p:sp>
      <p:sp>
        <p:nvSpPr>
          <p:cNvPr id="4" name="Rectangle 2"/>
          <p:cNvSpPr txBox="1">
            <a:spLocks noChangeArrowheads="1"/>
          </p:cNvSpPr>
          <p:nvPr/>
        </p:nvSpPr>
        <p:spPr bwMode="auto">
          <a:xfrm>
            <a:off x="754063" y="0"/>
            <a:ext cx="8129587" cy="990600"/>
          </a:xfrm>
          <a:prstGeom prst="rect">
            <a:avLst/>
          </a:prstGeom>
          <a:noFill/>
          <a:ln w="9525">
            <a:noFill/>
            <a:miter lim="800000"/>
            <a:headEnd/>
            <a:tailEnd/>
          </a:ln>
        </p:spPr>
        <p:txBody>
          <a:bodyPr anchor="ctr"/>
          <a:lstStyle/>
          <a:p>
            <a:pPr algn="ctr" eaLnBrk="0" hangingPunct="0">
              <a:lnSpc>
                <a:spcPct val="100000"/>
              </a:lnSpc>
              <a:spcBef>
                <a:spcPct val="0"/>
              </a:spcBef>
              <a:buClrTx/>
              <a:buFontTx/>
              <a:buNone/>
              <a:defRPr/>
            </a:pPr>
            <a:r>
              <a:rPr lang="en-US" sz="3200" b="1" kern="0" dirty="0">
                <a:solidFill>
                  <a:srgbClr val="ED8823"/>
                </a:solidFill>
                <a:ea typeface="+mj-ea"/>
                <a:cs typeface="+mj-cs"/>
              </a:rPr>
              <a:t>The </a:t>
            </a:r>
            <a:r>
              <a:rPr lang="en-US" sz="3200" b="1" kern="0" dirty="0" smtClean="0">
                <a:solidFill>
                  <a:srgbClr val="ED8823"/>
                </a:solidFill>
                <a:ea typeface="+mj-ea"/>
                <a:cs typeface="+mj-cs"/>
              </a:rPr>
              <a:t>Core </a:t>
            </a:r>
            <a:r>
              <a:rPr lang="en-US" sz="3200" b="1" kern="0" dirty="0">
                <a:solidFill>
                  <a:srgbClr val="ED8823"/>
                </a:solidFill>
                <a:ea typeface="+mj-ea"/>
                <a:cs typeface="+mj-cs"/>
              </a:rPr>
              <a:t>and </a:t>
            </a:r>
            <a:r>
              <a:rPr lang="en-US" sz="3200" b="1" kern="0" dirty="0" smtClean="0">
                <a:solidFill>
                  <a:srgbClr val="ED8823"/>
                </a:solidFill>
                <a:ea typeface="+mj-ea"/>
                <a:cs typeface="+mj-cs"/>
              </a:rPr>
              <a:t>More</a:t>
            </a:r>
            <a:endParaRPr lang="en-US" sz="3200" b="1" kern="0" dirty="0">
              <a:solidFill>
                <a:srgbClr val="ED8823"/>
              </a:solidFill>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990600" y="98425"/>
            <a:ext cx="8153400" cy="990600"/>
          </a:xfrm>
        </p:spPr>
        <p:txBody>
          <a:bodyPr/>
          <a:lstStyle/>
          <a:p>
            <a:pPr>
              <a:lnSpc>
                <a:spcPct val="80000"/>
              </a:lnSpc>
            </a:pPr>
            <a:r>
              <a:rPr lang="en-US" sz="3200" dirty="0" smtClean="0">
                <a:solidFill>
                  <a:srgbClr val="ED8823"/>
                </a:solidFill>
              </a:rPr>
              <a:t>For Gifted Students, a Path to Success</a:t>
            </a:r>
            <a:r>
              <a:rPr lang="en-US" sz="3200" dirty="0" smtClean="0">
                <a:solidFill>
                  <a:srgbClr val="FF6600"/>
                </a:solidFill>
              </a:rPr>
              <a:t> </a:t>
            </a:r>
          </a:p>
        </p:txBody>
      </p:sp>
      <p:sp>
        <p:nvSpPr>
          <p:cNvPr id="23555" name="Rectangle 3"/>
          <p:cNvSpPr>
            <a:spLocks noGrp="1" noChangeArrowheads="1"/>
          </p:cNvSpPr>
          <p:nvPr>
            <p:ph type="body" sz="half" idx="4294967295"/>
          </p:nvPr>
        </p:nvSpPr>
        <p:spPr>
          <a:xfrm>
            <a:off x="990600" y="1066800"/>
            <a:ext cx="5310188" cy="5051425"/>
          </a:xfrm>
        </p:spPr>
        <p:txBody>
          <a:bodyPr/>
          <a:lstStyle/>
          <a:p>
            <a:r>
              <a:rPr lang="en-US" dirty="0" smtClean="0">
                <a:cs typeface="Arial" charset="0"/>
              </a:rPr>
              <a:t>The right challenge</a:t>
            </a:r>
          </a:p>
          <a:p>
            <a:pPr lvl="1"/>
            <a:r>
              <a:rPr lang="en-US" sz="2000" dirty="0" smtClean="0">
                <a:cs typeface="Arial" charset="0"/>
              </a:rPr>
              <a:t>Developmentally appropriate</a:t>
            </a:r>
          </a:p>
          <a:p>
            <a:pPr lvl="1"/>
            <a:r>
              <a:rPr lang="en-US" sz="2000" dirty="0" smtClean="0">
                <a:cs typeface="Arial" charset="0"/>
              </a:rPr>
              <a:t>Intellectually stimulating</a:t>
            </a:r>
          </a:p>
          <a:p>
            <a:pPr lvl="1"/>
            <a:r>
              <a:rPr lang="en-US" sz="2000" dirty="0" smtClean="0">
                <a:cs typeface="Arial" charset="0"/>
              </a:rPr>
              <a:t>Accelerated pacing </a:t>
            </a:r>
          </a:p>
          <a:p>
            <a:r>
              <a:rPr lang="en-US" dirty="0" smtClean="0"/>
              <a:t>Special gifted &amp; talented courses</a:t>
            </a:r>
          </a:p>
          <a:p>
            <a:pPr lvl="1"/>
            <a:r>
              <a:rPr lang="en-US" sz="2000" dirty="0" smtClean="0"/>
              <a:t>Enrichment options to grade 2</a:t>
            </a:r>
            <a:endParaRPr lang="en-US" sz="2000" b="1" dirty="0" smtClean="0"/>
          </a:p>
          <a:p>
            <a:pPr lvl="1"/>
            <a:r>
              <a:rPr lang="en-US" sz="2000" dirty="0" smtClean="0"/>
              <a:t>Grades 3-6 math, language arts, and science courses</a:t>
            </a:r>
          </a:p>
          <a:p>
            <a:pPr>
              <a:buNone/>
            </a:pPr>
            <a:endParaRPr lang="en-US" sz="2000" dirty="0" smtClean="0"/>
          </a:p>
        </p:txBody>
      </p:sp>
      <p:pic>
        <p:nvPicPr>
          <p:cNvPr id="23556" name="Picture 13" descr="DougBarber_658"/>
          <p:cNvPicPr>
            <a:picLocks noChangeAspect="1" noChangeArrowheads="1"/>
          </p:cNvPicPr>
          <p:nvPr/>
        </p:nvPicPr>
        <p:blipFill>
          <a:blip r:embed="rId3" cstate="email">
            <a:lum bright="18000"/>
          </a:blip>
          <a:srcRect/>
          <a:stretch>
            <a:fillRect/>
          </a:stretch>
        </p:blipFill>
        <p:spPr bwMode="auto">
          <a:xfrm>
            <a:off x="5865594" y="1025301"/>
            <a:ext cx="2857500" cy="4268787"/>
          </a:xfrm>
          <a:prstGeom prst="roundRect">
            <a:avLst/>
          </a:prstGeom>
          <a:noFill/>
          <a:ln w="9525">
            <a:noFill/>
            <a:miter lim="800000"/>
            <a:headEnd/>
            <a:tailEnd/>
          </a:ln>
          <a:effectLst>
            <a:softEdge rad="127000"/>
          </a:effectLst>
        </p:spPr>
      </p:pic>
      <p:pic>
        <p:nvPicPr>
          <p:cNvPr id="5" name="Picture 23" descr="Great Books Foundation">
            <a:hlinkClick r:id="rId4"/>
          </p:cNvPr>
          <p:cNvPicPr>
            <a:picLocks noChangeAspect="1" noChangeArrowheads="1"/>
          </p:cNvPicPr>
          <p:nvPr/>
        </p:nvPicPr>
        <p:blipFill>
          <a:blip r:embed="rId5" cstate="email"/>
          <a:srcRect/>
          <a:stretch>
            <a:fillRect/>
          </a:stretch>
        </p:blipFill>
        <p:spPr bwMode="auto">
          <a:xfrm>
            <a:off x="1524000" y="6019800"/>
            <a:ext cx="4000500" cy="552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Who is the teacher? How can I reach them?</a:t>
            </a:r>
          </a:p>
          <a:p>
            <a:pPr marL="685800" lvl="1"/>
            <a:endParaRPr lang="en-US" sz="2600" dirty="0" smtClean="0"/>
          </a:p>
          <a:p>
            <a:pPr marL="685800" lvl="1"/>
            <a:r>
              <a:rPr lang="en-US" sz="2600" dirty="0" smtClean="0"/>
              <a:t>Each Connections class has a dedicated Wisconsin Certified teacher leading the way, this teacher will be contacting you on the phone, web conference or webmail and available for help as needed.  Your student (s) teacher will contact you before classes begin, introducing themselves and giving you instructions on how to reach them.  </a:t>
            </a:r>
          </a:p>
          <a:p>
            <a:pPr marL="685800" lvl="1"/>
            <a:endParaRPr lang="en-US" sz="2600" dirty="0" smtClean="0"/>
          </a:p>
          <a:p>
            <a:pPr marL="685800" lvl="1"/>
            <a:r>
              <a:rPr lang="en-US" sz="2600" dirty="0" smtClean="0"/>
              <a:t>Your teacher is your first point of contact if you have any problems, before calling ALAW administration or the Guidance Counselor, be sure to check with your teacher.  </a:t>
            </a:r>
          </a:p>
          <a:p>
            <a:pPr marL="685800" lvl="1"/>
            <a:endParaRPr lang="en-US" sz="2600" dirty="0" smtClean="0"/>
          </a:p>
          <a:p>
            <a:pPr marL="685800" lvl="1"/>
            <a:r>
              <a:rPr lang="en-US" sz="2600" dirty="0" smtClean="0"/>
              <a:t>Sometimes you will have more than one teacher, your </a:t>
            </a:r>
          </a:p>
          <a:p>
            <a:pPr marL="685800" lvl="1">
              <a:buNone/>
            </a:pPr>
            <a:r>
              <a:rPr lang="en-US" sz="2600" dirty="0" smtClean="0"/>
              <a:t>	ALAW teacher is always the first point of contact.  They are </a:t>
            </a:r>
          </a:p>
          <a:p>
            <a:pPr marL="685800" lvl="1">
              <a:buNone/>
            </a:pPr>
            <a:r>
              <a:rPr lang="en-US" sz="2600" dirty="0" smtClean="0"/>
              <a:t>	up to date with ALAW policies, and have frequent contact </a:t>
            </a:r>
          </a:p>
          <a:p>
            <a:pPr marL="685800" lvl="1">
              <a:buNone/>
            </a:pPr>
            <a:r>
              <a:rPr lang="en-US" sz="2600" dirty="0" smtClean="0"/>
              <a:t>	with ALAW administration.</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25465" y="243108"/>
            <a:ext cx="8516937" cy="990600"/>
          </a:xfrm>
          <a:prstGeom prst="rect">
            <a:avLst/>
          </a:prstGeom>
          <a:noFill/>
          <a:ln w="9525">
            <a:noFill/>
            <a:miter lim="800000"/>
            <a:headEnd/>
            <a:tailEnd/>
          </a:ln>
        </p:spPr>
        <p:txBody>
          <a:bodyPr anchor="ctr"/>
          <a:lstStyle/>
          <a:p>
            <a:pPr algn="ctr">
              <a:lnSpc>
                <a:spcPct val="100000"/>
              </a:lnSpc>
              <a:spcBef>
                <a:spcPct val="0"/>
              </a:spcBef>
              <a:buClrTx/>
              <a:buFontTx/>
              <a:buNone/>
            </a:pPr>
            <a:r>
              <a:rPr lang="en-US" sz="3200" b="1" dirty="0" smtClean="0">
                <a:solidFill>
                  <a:srgbClr val="ED8823"/>
                </a:solidFill>
              </a:rPr>
              <a:t>Teachers—The Connections Learning Difference</a:t>
            </a:r>
            <a:endParaRPr lang="en-US" sz="3200" b="1" dirty="0">
              <a:solidFill>
                <a:srgbClr val="ED8823"/>
              </a:solidFill>
            </a:endParaRPr>
          </a:p>
        </p:txBody>
      </p:sp>
      <p:sp>
        <p:nvSpPr>
          <p:cNvPr id="19459" name="Rectangle 4"/>
          <p:cNvSpPr>
            <a:spLocks noChangeArrowheads="1"/>
          </p:cNvSpPr>
          <p:nvPr/>
        </p:nvSpPr>
        <p:spPr bwMode="auto">
          <a:xfrm>
            <a:off x="790349" y="1517442"/>
            <a:ext cx="4105275" cy="3373437"/>
          </a:xfrm>
          <a:prstGeom prst="rect">
            <a:avLst/>
          </a:prstGeom>
          <a:noFill/>
          <a:ln w="9525">
            <a:noFill/>
            <a:miter lim="800000"/>
            <a:headEnd/>
            <a:tailEnd/>
          </a:ln>
        </p:spPr>
        <p:txBody>
          <a:bodyPr/>
          <a:lstStyle/>
          <a:p>
            <a:pPr marL="347663" indent="-347663">
              <a:lnSpc>
                <a:spcPct val="120000"/>
              </a:lnSpc>
              <a:spcBef>
                <a:spcPct val="20000"/>
              </a:spcBef>
              <a:buBlip>
                <a:blip r:embed="rId3"/>
              </a:buBlip>
            </a:pPr>
            <a:r>
              <a:rPr lang="en-US" sz="2400" dirty="0" smtClean="0"/>
              <a:t>Highly qualified and caring</a:t>
            </a:r>
          </a:p>
          <a:p>
            <a:pPr marL="347663" indent="-347663">
              <a:lnSpc>
                <a:spcPct val="120000"/>
              </a:lnSpc>
              <a:spcBef>
                <a:spcPct val="20000"/>
              </a:spcBef>
              <a:buBlip>
                <a:blip r:embed="rId3"/>
              </a:buBlip>
            </a:pPr>
            <a:r>
              <a:rPr lang="en-US" sz="2400" dirty="0" smtClean="0"/>
              <a:t>Wisconsin licensed</a:t>
            </a:r>
          </a:p>
          <a:p>
            <a:pPr marL="342900" indent="-342900">
              <a:lnSpc>
                <a:spcPct val="120000"/>
              </a:lnSpc>
              <a:spcBef>
                <a:spcPct val="20000"/>
              </a:spcBef>
              <a:buFont typeface="Wingdings" pitchFamily="2" charset="2"/>
              <a:buBlip>
                <a:blip r:embed="rId3"/>
              </a:buBlip>
            </a:pPr>
            <a:r>
              <a:rPr lang="en-US" sz="2400" dirty="0" smtClean="0"/>
              <a:t>Online </a:t>
            </a:r>
            <a:r>
              <a:rPr lang="en-US" sz="2400" dirty="0"/>
              <a:t>education </a:t>
            </a:r>
            <a:r>
              <a:rPr lang="en-US" sz="2400" dirty="0" smtClean="0"/>
              <a:t>experts</a:t>
            </a:r>
          </a:p>
          <a:p>
            <a:pPr marL="342900" indent="-342900">
              <a:lnSpc>
                <a:spcPct val="120000"/>
              </a:lnSpc>
              <a:spcBef>
                <a:spcPct val="20000"/>
              </a:spcBef>
              <a:buFont typeface="Wingdings" pitchFamily="2" charset="2"/>
              <a:buBlip>
                <a:blip r:embed="rId3"/>
              </a:buBlip>
            </a:pPr>
            <a:r>
              <a:rPr lang="en-US" sz="2400" dirty="0" smtClean="0"/>
              <a:t>Unparalleled service</a:t>
            </a:r>
          </a:p>
          <a:p>
            <a:pPr marL="342900" indent="-342900">
              <a:lnSpc>
                <a:spcPct val="120000"/>
              </a:lnSpc>
              <a:spcBef>
                <a:spcPct val="20000"/>
              </a:spcBef>
              <a:buFont typeface="Wingdings" pitchFamily="2" charset="2"/>
              <a:buBlip>
                <a:blip r:embed="rId3"/>
              </a:buBlip>
            </a:pPr>
            <a:endParaRPr lang="en-US" sz="2400" dirty="0"/>
          </a:p>
          <a:p>
            <a:pPr marL="342900" indent="-342900">
              <a:lnSpc>
                <a:spcPct val="120000"/>
              </a:lnSpc>
              <a:spcBef>
                <a:spcPct val="20000"/>
              </a:spcBef>
              <a:buFont typeface="Wingdings" pitchFamily="2" charset="2"/>
              <a:buBlip>
                <a:blip r:embed="rId3"/>
              </a:buBlip>
            </a:pPr>
            <a:endParaRPr lang="en-US" sz="2400" dirty="0"/>
          </a:p>
        </p:txBody>
      </p:sp>
      <p:sp>
        <p:nvSpPr>
          <p:cNvPr id="6" name="TextBox 4"/>
          <p:cNvSpPr txBox="1">
            <a:spLocks noChangeArrowheads="1"/>
          </p:cNvSpPr>
          <p:nvPr/>
        </p:nvSpPr>
        <p:spPr bwMode="auto">
          <a:xfrm>
            <a:off x="1306739" y="5269330"/>
            <a:ext cx="7532688" cy="1353562"/>
          </a:xfrm>
          <a:prstGeom prst="roundRect">
            <a:avLst/>
          </a:prstGeom>
          <a:solidFill>
            <a:srgbClr val="FBECC5"/>
          </a:solidFill>
          <a:ln w="9525">
            <a:noFill/>
            <a:miter lim="800000"/>
            <a:headEnd/>
            <a:tailEnd/>
          </a:ln>
        </p:spPr>
        <p:txBody>
          <a:bodyPr>
            <a:spAutoFit/>
          </a:bodyPr>
          <a:lstStyle/>
          <a:p>
            <a:pPr>
              <a:lnSpc>
                <a:spcPct val="100000"/>
              </a:lnSpc>
              <a:spcBef>
                <a:spcPct val="0"/>
              </a:spcBef>
              <a:buClrTx/>
              <a:buFontTx/>
              <a:buNone/>
            </a:pPr>
            <a:r>
              <a:rPr lang="en-US" sz="2400" i="1" dirty="0" smtClean="0">
                <a:latin typeface="+mn-lt"/>
              </a:rPr>
              <a:t>“</a:t>
            </a:r>
            <a:r>
              <a:rPr lang="en-US" sz="1800" i="1" dirty="0" smtClean="0">
                <a:latin typeface="+mn-lt"/>
              </a:rPr>
              <a:t>Whenever he has a question or a problem his teachers work with him until he understands. Their guidance is so appreciated!”</a:t>
            </a:r>
            <a:r>
              <a:rPr lang="en-US" sz="1800" b="1" dirty="0" smtClean="0">
                <a:solidFill>
                  <a:srgbClr val="FF6600"/>
                </a:solidFill>
                <a:latin typeface="+mn-lt"/>
              </a:rPr>
              <a:t> </a:t>
            </a:r>
          </a:p>
          <a:p>
            <a:pPr>
              <a:lnSpc>
                <a:spcPct val="75000"/>
              </a:lnSpc>
              <a:spcBef>
                <a:spcPct val="0"/>
              </a:spcBef>
              <a:buClrTx/>
              <a:buFontTx/>
              <a:buNone/>
            </a:pPr>
            <a:endParaRPr lang="en-US" sz="1800" b="1" dirty="0" smtClean="0">
              <a:solidFill>
                <a:srgbClr val="FF6600"/>
              </a:solidFill>
              <a:latin typeface="+mn-lt"/>
            </a:endParaRPr>
          </a:p>
          <a:p>
            <a:pPr>
              <a:lnSpc>
                <a:spcPct val="75000"/>
              </a:lnSpc>
              <a:spcBef>
                <a:spcPct val="0"/>
              </a:spcBef>
              <a:buClrTx/>
              <a:buFontTx/>
              <a:buNone/>
            </a:pPr>
            <a:r>
              <a:rPr lang="en-US" sz="2400" b="1" dirty="0" smtClean="0">
                <a:solidFill>
                  <a:srgbClr val="FF6600"/>
                </a:solidFill>
                <a:latin typeface="+mn-lt"/>
              </a:rPr>
              <a:t>				</a:t>
            </a:r>
            <a:r>
              <a:rPr lang="en-US" sz="1600" dirty="0" smtClean="0">
                <a:latin typeface="+mn-lt"/>
              </a:rPr>
              <a:t>Connections </a:t>
            </a:r>
            <a:r>
              <a:rPr lang="en-US" sz="1600" dirty="0" smtClean="0"/>
              <a:t>Learning</a:t>
            </a:r>
            <a:r>
              <a:rPr lang="en-US" sz="1600" dirty="0" smtClean="0">
                <a:latin typeface="+mn-lt"/>
              </a:rPr>
              <a:t> Parent</a:t>
            </a:r>
            <a:endParaRPr lang="en-US" sz="1600" b="1" dirty="0">
              <a:solidFill>
                <a:srgbClr val="FF6600"/>
              </a:solidFill>
              <a:latin typeface="+mn-lt"/>
            </a:endParaRPr>
          </a:p>
        </p:txBody>
      </p:sp>
      <p:pic>
        <p:nvPicPr>
          <p:cNvPr id="10" name="Picture 9" descr="DSCN14771191.JPG"/>
          <p:cNvPicPr>
            <a:picLocks noChangeAspect="1"/>
          </p:cNvPicPr>
          <p:nvPr/>
        </p:nvPicPr>
        <p:blipFill>
          <a:blip r:embed="rId4" cstate="email">
            <a:lum bright="19000" contrast="21000"/>
          </a:blip>
          <a:stretch>
            <a:fillRect/>
          </a:stretch>
        </p:blipFill>
        <p:spPr>
          <a:xfrm>
            <a:off x="4844869" y="1478279"/>
            <a:ext cx="4095931" cy="3071948"/>
          </a:xfrm>
          <a:prstGeom prst="rect">
            <a:avLst/>
          </a:prstGeom>
          <a:effectLst>
            <a:softEdge rad="12700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Connexus</a:t>
            </a:r>
            <a:endParaRPr lang="en-US" dirty="0"/>
          </a:p>
        </p:txBody>
      </p:sp>
      <p:sp>
        <p:nvSpPr>
          <p:cNvPr id="3" name="Content Placeholder 2"/>
          <p:cNvSpPr>
            <a:spLocks noGrp="1"/>
          </p:cNvSpPr>
          <p:nvPr>
            <p:ph idx="1"/>
          </p:nvPr>
        </p:nvSpPr>
        <p:spPr/>
        <p:txBody>
          <a:bodyPr/>
          <a:lstStyle/>
          <a:p>
            <a:r>
              <a:rPr lang="en-US" dirty="0" smtClean="0"/>
              <a:t>Let’s take a look around </a:t>
            </a:r>
            <a:r>
              <a:rPr lang="en-US" dirty="0" smtClean="0">
                <a:hlinkClick r:id="rId3"/>
              </a:rPr>
              <a:t>Connexus</a:t>
            </a:r>
            <a:r>
              <a:rPr lang="en-US" dirty="0" smtClean="0"/>
              <a:t> to see the tools available to you and your child(</a:t>
            </a:r>
            <a:r>
              <a:rPr lang="en-US" dirty="0" err="1" smtClean="0"/>
              <a:t>ren</a:t>
            </a: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gozhansky\Desktop\ScreenGrabs\From AI\Homepage.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5" name="Rectangle 14"/>
          <p:cNvSpPr/>
          <p:nvPr/>
        </p:nvSpPr>
        <p:spPr>
          <a:xfrm>
            <a:off x="0" y="5486400"/>
            <a:ext cx="3124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543490"/>
            <a:ext cx="7891272" cy="1143000"/>
          </a:xfrm>
        </p:spPr>
        <p:txBody>
          <a:bodyPr/>
          <a:lstStyle/>
          <a:p>
            <a:r>
              <a:rPr lang="en-US" dirty="0" smtClean="0"/>
              <a:t>THE PLATFORM – CONNEXUS</a:t>
            </a:r>
            <a:r>
              <a:rPr lang="en-US" baseline="30000" dirty="0" smtClean="0"/>
              <a:t>®</a:t>
            </a:r>
            <a:endParaRPr lang="en-US" baseline="30000" dirty="0"/>
          </a:p>
        </p:txBody>
      </p:sp>
      <p:sp>
        <p:nvSpPr>
          <p:cNvPr id="6" name="TextBox 5"/>
          <p:cNvSpPr txBox="1"/>
          <p:nvPr/>
        </p:nvSpPr>
        <p:spPr>
          <a:xfrm>
            <a:off x="510365" y="6305490"/>
            <a:ext cx="4453128" cy="400110"/>
          </a:xfrm>
          <a:prstGeom prst="rect">
            <a:avLst/>
          </a:prstGeom>
          <a:noFill/>
        </p:spPr>
        <p:txBody>
          <a:bodyPr wrap="square" rtlCol="0">
            <a:spAutoFit/>
          </a:bodyPr>
          <a:lstStyle/>
          <a:p>
            <a:r>
              <a:rPr lang="en-US" sz="2000" b="1" cap="small" dirty="0" smtClean="0">
                <a:solidFill>
                  <a:srgbClr val="414141"/>
                </a:solidFill>
                <a:latin typeface="Arial" pitchFamily="34" charset="0"/>
                <a:cs typeface="Arial" pitchFamily="34" charset="0"/>
              </a:rPr>
              <a:t>Education Management System</a:t>
            </a:r>
            <a:endParaRPr lang="en-US" sz="2000" b="1" cap="small" dirty="0">
              <a:solidFill>
                <a:srgbClr val="414141"/>
              </a:solidFill>
              <a:latin typeface="Arial" pitchFamily="34" charset="0"/>
              <a:cs typeface="Arial" pitchFamily="34" charset="0"/>
            </a:endParaRPr>
          </a:p>
        </p:txBody>
      </p:sp>
      <p:pic>
        <p:nvPicPr>
          <p:cNvPr id="7" name="Picture 6" descr="links.JPG"/>
          <p:cNvPicPr>
            <a:picLocks noChangeAspect="1"/>
          </p:cNvPicPr>
          <p:nvPr/>
        </p:nvPicPr>
        <p:blipFill>
          <a:blip r:embed="rId4" cstate="print"/>
          <a:stretch>
            <a:fillRect/>
          </a:stretch>
        </p:blipFill>
        <p:spPr>
          <a:xfrm>
            <a:off x="3810000" y="3886200"/>
            <a:ext cx="2590800" cy="18934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13716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228600" y="5943600"/>
            <a:ext cx="8229600" cy="742890"/>
          </a:xfrm>
        </p:spPr>
        <p:txBody>
          <a:bodyPr/>
          <a:lstStyle/>
          <a:p>
            <a:pPr algn="l"/>
            <a:r>
              <a:rPr lang="en-US" sz="2800" dirty="0" smtClean="0"/>
              <a:t> CONNEXUS</a:t>
            </a:r>
            <a:r>
              <a:rPr lang="en-US" sz="2800" baseline="30000" dirty="0" smtClean="0"/>
              <a:t>® </a:t>
            </a:r>
            <a:r>
              <a:rPr lang="en-US" sz="2800" dirty="0" smtClean="0"/>
              <a:t>Learning Coach/Mentor View</a:t>
            </a:r>
            <a:endParaRPr lang="en-US" sz="2800" baseline="30000" dirty="0"/>
          </a:p>
        </p:txBody>
      </p:sp>
      <p:pic>
        <p:nvPicPr>
          <p:cNvPr id="5" name="Content Placeholder 4" descr="Learning Coach Homepage.JPG"/>
          <p:cNvPicPr>
            <a:picLocks noGrp="1" noChangeAspect="1"/>
          </p:cNvPicPr>
          <p:nvPr>
            <p:ph idx="1"/>
          </p:nvPr>
        </p:nvPicPr>
        <p:blipFill>
          <a:blip r:embed="rId3" cstate="print"/>
          <a:stretch>
            <a:fillRect/>
          </a:stretch>
        </p:blipFill>
        <p:spPr>
          <a:xfrm>
            <a:off x="0" y="0"/>
            <a:ext cx="9144000" cy="5791199"/>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descr="gradebook"/>
          <p:cNvPicPr>
            <a:picLocks noChangeAspect="1" noChangeArrowheads="1"/>
          </p:cNvPicPr>
          <p:nvPr/>
        </p:nvPicPr>
        <p:blipFill>
          <a:blip r:embed="rId3" cstate="email"/>
          <a:srcRect/>
          <a:stretch>
            <a:fillRect/>
          </a:stretch>
        </p:blipFill>
        <p:spPr bwMode="auto">
          <a:xfrm>
            <a:off x="1441450" y="1301750"/>
            <a:ext cx="7224713" cy="3830638"/>
          </a:xfrm>
          <a:prstGeom prst="rect">
            <a:avLst/>
          </a:prstGeom>
          <a:noFill/>
          <a:ln w="9525">
            <a:noFill/>
            <a:miter lim="800000"/>
            <a:headEnd/>
            <a:tailEnd/>
          </a:ln>
        </p:spPr>
      </p:pic>
      <p:sp>
        <p:nvSpPr>
          <p:cNvPr id="28675" name="Rectangle 3"/>
          <p:cNvSpPr>
            <a:spLocks noChangeArrowheads="1"/>
          </p:cNvSpPr>
          <p:nvPr/>
        </p:nvSpPr>
        <p:spPr bwMode="auto">
          <a:xfrm>
            <a:off x="1196975" y="198438"/>
            <a:ext cx="7380288" cy="990600"/>
          </a:xfrm>
          <a:prstGeom prst="rect">
            <a:avLst/>
          </a:prstGeom>
          <a:noFill/>
          <a:ln w="9525">
            <a:noFill/>
            <a:miter lim="800000"/>
            <a:headEnd/>
            <a:tailEnd/>
          </a:ln>
        </p:spPr>
        <p:txBody>
          <a:bodyPr anchor="ctr"/>
          <a:lstStyle/>
          <a:p>
            <a:pPr algn="ctr">
              <a:lnSpc>
                <a:spcPct val="80000"/>
              </a:lnSpc>
              <a:spcBef>
                <a:spcPct val="0"/>
              </a:spcBef>
              <a:buClrTx/>
              <a:buFontTx/>
              <a:buNone/>
            </a:pPr>
            <a:r>
              <a:rPr lang="en-US" sz="3200" b="1" dirty="0">
                <a:solidFill>
                  <a:srgbClr val="ED8823"/>
                </a:solidFill>
              </a:rPr>
              <a:t>Grade Book:  Continuous Reporting for Steady Progress</a:t>
            </a:r>
          </a:p>
        </p:txBody>
      </p:sp>
      <p:sp>
        <p:nvSpPr>
          <p:cNvPr id="28676" name="AutoShape 5"/>
          <p:cNvSpPr>
            <a:spLocks/>
          </p:cNvSpPr>
          <p:nvPr/>
        </p:nvSpPr>
        <p:spPr bwMode="auto">
          <a:xfrm>
            <a:off x="5964238" y="5235575"/>
            <a:ext cx="2976562" cy="1447800"/>
          </a:xfrm>
          <a:prstGeom prst="borderCallout1">
            <a:avLst>
              <a:gd name="adj1" fmla="val 7894"/>
              <a:gd name="adj2" fmla="val -2560"/>
              <a:gd name="adj3" fmla="val -71380"/>
              <a:gd name="adj4" fmla="val -32375"/>
            </a:avLst>
          </a:prstGeom>
          <a:noFill/>
          <a:ln w="9525">
            <a:solidFill>
              <a:schemeClr val="tx1"/>
            </a:solidFill>
            <a:miter lim="800000"/>
            <a:headEnd/>
            <a:tailEnd/>
          </a:ln>
        </p:spPr>
        <p:txBody>
          <a:bodyPr/>
          <a:lstStyle/>
          <a:p>
            <a:pPr>
              <a:lnSpc>
                <a:spcPct val="100000"/>
              </a:lnSpc>
              <a:spcBef>
                <a:spcPct val="0"/>
              </a:spcBef>
              <a:buClrTx/>
              <a:buFontTx/>
              <a:buNone/>
            </a:pPr>
            <a:r>
              <a:rPr lang="en-US" sz="2000" b="1" dirty="0"/>
              <a:t>Track performance and progress in each course–grades available 24/7</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81025" y="-76200"/>
            <a:ext cx="8562975" cy="990600"/>
          </a:xfrm>
        </p:spPr>
        <p:txBody>
          <a:bodyPr/>
          <a:lstStyle/>
          <a:p>
            <a:pPr eaLnBrk="1" hangingPunct="1">
              <a:lnSpc>
                <a:spcPct val="70000"/>
              </a:lnSpc>
            </a:pPr>
            <a:r>
              <a:rPr lang="en-US" sz="3200" dirty="0" smtClean="0">
                <a:solidFill>
                  <a:srgbClr val="ED8823"/>
                </a:solidFill>
              </a:rPr>
              <a:t>Details for Each Class</a:t>
            </a:r>
          </a:p>
        </p:txBody>
      </p:sp>
      <p:pic>
        <p:nvPicPr>
          <p:cNvPr id="29699" name="Picture 11" descr="sectiondetails"/>
          <p:cNvPicPr>
            <a:picLocks noChangeAspect="1" noChangeArrowheads="1"/>
          </p:cNvPicPr>
          <p:nvPr/>
        </p:nvPicPr>
        <p:blipFill>
          <a:blip r:embed="rId3" cstate="email"/>
          <a:srcRect/>
          <a:stretch>
            <a:fillRect/>
          </a:stretch>
        </p:blipFill>
        <p:spPr bwMode="auto">
          <a:xfrm>
            <a:off x="1039813" y="850900"/>
            <a:ext cx="7567612" cy="5572125"/>
          </a:xfrm>
          <a:prstGeom prst="rect">
            <a:avLst/>
          </a:prstGeom>
          <a:noFill/>
          <a:ln w="9525">
            <a:noFill/>
            <a:miter lim="800000"/>
            <a:headEnd/>
            <a:tailEnd/>
          </a:ln>
        </p:spPr>
      </p:pic>
      <p:sp>
        <p:nvSpPr>
          <p:cNvPr id="29700" name="AutoShape 5"/>
          <p:cNvSpPr>
            <a:spLocks/>
          </p:cNvSpPr>
          <p:nvPr/>
        </p:nvSpPr>
        <p:spPr bwMode="auto">
          <a:xfrm>
            <a:off x="5470525" y="982663"/>
            <a:ext cx="2976563" cy="1447800"/>
          </a:xfrm>
          <a:prstGeom prst="borderCallout1">
            <a:avLst>
              <a:gd name="adj1" fmla="val 7894"/>
              <a:gd name="adj2" fmla="val -2560"/>
              <a:gd name="adj3" fmla="val 197259"/>
              <a:gd name="adj4" fmla="val -45014"/>
            </a:avLst>
          </a:prstGeom>
          <a:noFill/>
          <a:ln w="9525">
            <a:solidFill>
              <a:schemeClr val="tx1"/>
            </a:solidFill>
            <a:miter lim="800000"/>
            <a:headEnd/>
            <a:tailEnd/>
          </a:ln>
        </p:spPr>
        <p:txBody>
          <a:bodyPr/>
          <a:lstStyle/>
          <a:p>
            <a:pPr>
              <a:lnSpc>
                <a:spcPct val="100000"/>
              </a:lnSpc>
              <a:spcBef>
                <a:spcPct val="0"/>
              </a:spcBef>
              <a:buClrTx/>
              <a:buFontTx/>
              <a:buNone/>
            </a:pPr>
            <a:r>
              <a:rPr lang="en-US" sz="2000" b="1"/>
              <a:t>See results for each assignment as soon as it is graded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Live Instruction</a:t>
            </a:r>
            <a:endParaRPr lang="en-US" dirty="0"/>
          </a:p>
        </p:txBody>
      </p:sp>
      <p:pic>
        <p:nvPicPr>
          <p:cNvPr id="3" name="Picture 1" descr="\\file3\Public\New Business\2010-11\Presentations\Pearson Presentation\Pearson Sales Trip to AZ January 2011\pics\NovaNetBiologyLiveLessonScreenShot_Biosphere.jpg"/>
          <p:cNvPicPr>
            <a:picLocks noChangeAspect="1" noChangeArrowheads="1"/>
          </p:cNvPicPr>
          <p:nvPr/>
        </p:nvPicPr>
        <p:blipFill>
          <a:blip r:embed="rId3" cstate="print"/>
          <a:srcRect t="4545" b="5981"/>
          <a:stretch>
            <a:fillRect/>
          </a:stretch>
        </p:blipFill>
        <p:spPr bwMode="auto">
          <a:xfrm>
            <a:off x="73116" y="1521080"/>
            <a:ext cx="9070884" cy="53369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ALAW!</a:t>
            </a:r>
            <a:endParaRPr lang="en-US" dirty="0"/>
          </a:p>
        </p:txBody>
      </p:sp>
      <p:sp>
        <p:nvSpPr>
          <p:cNvPr id="3" name="Content Placeholder 2"/>
          <p:cNvSpPr>
            <a:spLocks noGrp="1"/>
          </p:cNvSpPr>
          <p:nvPr>
            <p:ph idx="1"/>
          </p:nvPr>
        </p:nvSpPr>
        <p:spPr>
          <a:xfrm>
            <a:off x="990600" y="1066800"/>
            <a:ext cx="7239000" cy="4343401"/>
          </a:xfrm>
        </p:spPr>
        <p:txBody>
          <a:bodyPr>
            <a:normAutofit fontScale="77500" lnSpcReduction="20000"/>
          </a:bodyPr>
          <a:lstStyle/>
          <a:p>
            <a:endParaRPr lang="en-US" dirty="0" smtClean="0"/>
          </a:p>
          <a:p>
            <a:pPr>
              <a:buNone/>
            </a:pPr>
            <a:r>
              <a:rPr lang="en-US" sz="3400" dirty="0" smtClean="0"/>
              <a:t>Today we will:</a:t>
            </a:r>
          </a:p>
          <a:p>
            <a:endParaRPr lang="en-US" sz="2800" dirty="0" smtClean="0"/>
          </a:p>
          <a:p>
            <a:r>
              <a:rPr lang="en-US" sz="2600" dirty="0" smtClean="0"/>
              <a:t>Spend some time becoming familiar with the tools, teachers and feel of Virtual Schooling!</a:t>
            </a:r>
          </a:p>
          <a:p>
            <a:endParaRPr lang="en-US" sz="2600" dirty="0" smtClean="0"/>
          </a:p>
          <a:p>
            <a:r>
              <a:rPr lang="en-US" sz="2600" dirty="0" smtClean="0"/>
              <a:t>Answer frequently asked questions about Connections Learning courses</a:t>
            </a:r>
          </a:p>
          <a:p>
            <a:endParaRPr lang="en-US" sz="2600" dirty="0" smtClean="0"/>
          </a:p>
          <a:p>
            <a:r>
              <a:rPr lang="en-US" sz="2600" dirty="0" smtClean="0"/>
              <a:t>Give an overview of the Learning Management </a:t>
            </a:r>
          </a:p>
          <a:p>
            <a:pPr>
              <a:buNone/>
            </a:pPr>
            <a:r>
              <a:rPr lang="en-US" sz="2600" dirty="0" smtClean="0"/>
              <a:t>	System “Connexus”</a:t>
            </a:r>
          </a:p>
          <a:p>
            <a:endParaRPr lang="en-US" sz="2600" dirty="0" smtClean="0"/>
          </a:p>
          <a:p>
            <a:r>
              <a:rPr lang="en-US" sz="2600" dirty="0" smtClean="0"/>
              <a:t>Explain how to get in contact with us at ALAW </a:t>
            </a:r>
          </a:p>
          <a:p>
            <a:pPr>
              <a:buNone/>
            </a:pPr>
            <a:endParaRPr lang="en-US" sz="2600" dirty="0" smtClean="0"/>
          </a:p>
          <a:p>
            <a:endParaRPr lang="en-US" dirty="0"/>
          </a:p>
        </p:txBody>
      </p:sp>
      <p:pic>
        <p:nvPicPr>
          <p:cNvPr id="5" name="Picture 1" descr="image00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200" y="5410200"/>
            <a:ext cx="144890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14363" y="-76200"/>
            <a:ext cx="8529637" cy="990600"/>
          </a:xfrm>
        </p:spPr>
        <p:txBody>
          <a:bodyPr/>
          <a:lstStyle/>
          <a:p>
            <a:r>
              <a:rPr lang="en-US" sz="3200" dirty="0" smtClean="0">
                <a:solidFill>
                  <a:srgbClr val="ED8823"/>
                </a:solidFill>
              </a:rPr>
              <a:t>We Listen</a:t>
            </a:r>
          </a:p>
        </p:txBody>
      </p:sp>
      <p:sp>
        <p:nvSpPr>
          <p:cNvPr id="39939" name="Rectangle 3"/>
          <p:cNvSpPr>
            <a:spLocks noGrp="1" noChangeArrowheads="1"/>
          </p:cNvSpPr>
          <p:nvPr>
            <p:ph type="body" sz="half" idx="4294967295"/>
          </p:nvPr>
        </p:nvSpPr>
        <p:spPr>
          <a:xfrm>
            <a:off x="1028700" y="984250"/>
            <a:ext cx="8115300" cy="2747963"/>
          </a:xfrm>
        </p:spPr>
        <p:txBody>
          <a:bodyPr>
            <a:normAutofit fontScale="92500" lnSpcReduction="20000"/>
          </a:bodyPr>
          <a:lstStyle/>
          <a:p>
            <a:r>
              <a:rPr lang="en-US" dirty="0" smtClean="0"/>
              <a:t>We solicit ongoing feedback </a:t>
            </a:r>
          </a:p>
          <a:p>
            <a:r>
              <a:rPr lang="en-US" dirty="0" smtClean="0"/>
              <a:t>Parent and student surveys with published results</a:t>
            </a:r>
          </a:p>
          <a:p>
            <a:r>
              <a:rPr lang="en-US" dirty="0" smtClean="0"/>
              <a:t>Online five-star rating system all year long</a:t>
            </a:r>
          </a:p>
          <a:p>
            <a:pPr lvl="1"/>
            <a:r>
              <a:rPr lang="en-US" sz="2000" dirty="0" smtClean="0"/>
              <a:t>Rate each lesson </a:t>
            </a:r>
          </a:p>
          <a:p>
            <a:pPr lvl="1"/>
            <a:r>
              <a:rPr lang="en-US" sz="2000" dirty="0" smtClean="0"/>
              <a:t>Rate the overall school experience each day</a:t>
            </a:r>
          </a:p>
          <a:p>
            <a:pPr lvl="1"/>
            <a:r>
              <a:rPr lang="en-US" sz="2000" dirty="0" smtClean="0"/>
              <a:t>Provide comments</a:t>
            </a:r>
          </a:p>
        </p:txBody>
      </p:sp>
      <p:pic>
        <p:nvPicPr>
          <p:cNvPr id="39940" name="Picture 6"/>
          <p:cNvPicPr>
            <a:picLocks noGrp="1" noChangeAspect="1" noChangeArrowheads="1"/>
          </p:cNvPicPr>
          <p:nvPr>
            <p:ph sz="quarter" idx="4294967295"/>
          </p:nvPr>
        </p:nvPicPr>
        <p:blipFill>
          <a:blip r:embed="rId2" cstate="email"/>
          <a:srcRect/>
          <a:stretch>
            <a:fillRect/>
          </a:stretch>
        </p:blipFill>
        <p:spPr>
          <a:xfrm>
            <a:off x="1295400" y="3962400"/>
            <a:ext cx="3427413" cy="2484437"/>
          </a:xfrm>
          <a:noFill/>
        </p:spPr>
      </p:pic>
      <p:pic>
        <p:nvPicPr>
          <p:cNvPr id="39941" name="Picture 8"/>
          <p:cNvPicPr>
            <a:picLocks noGrp="1" noChangeAspect="1" noChangeArrowheads="1"/>
          </p:cNvPicPr>
          <p:nvPr>
            <p:ph sz="quarter" idx="4294967295"/>
          </p:nvPr>
        </p:nvPicPr>
        <p:blipFill>
          <a:blip r:embed="rId3" cstate="email"/>
          <a:srcRect/>
          <a:stretch>
            <a:fillRect/>
          </a:stretch>
        </p:blipFill>
        <p:spPr>
          <a:xfrm>
            <a:off x="5486400" y="3429000"/>
            <a:ext cx="2890837" cy="2095500"/>
          </a:xfrm>
          <a:noFill/>
          <a:ln cap="flat" algn="ctr">
            <a:solidFill>
              <a:schemeClr val="tx1"/>
            </a:solidFill>
          </a:ln>
        </p:spPr>
      </p:pic>
      <p:sp>
        <p:nvSpPr>
          <p:cNvPr id="39942" name="Line 10"/>
          <p:cNvSpPr>
            <a:spLocks noChangeShapeType="1"/>
          </p:cNvSpPr>
          <p:nvPr/>
        </p:nvSpPr>
        <p:spPr bwMode="auto">
          <a:xfrm flipV="1">
            <a:off x="4724400" y="4648200"/>
            <a:ext cx="1638300" cy="15240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Parent FAQ’s</a:t>
            </a:r>
            <a:endParaRPr lang="en-US" dirty="0"/>
          </a:p>
        </p:txBody>
      </p:sp>
      <p:sp>
        <p:nvSpPr>
          <p:cNvPr id="3" name="Subtitle 2"/>
          <p:cNvSpPr>
            <a:spLocks noGrp="1"/>
          </p:cNvSpPr>
          <p:nvPr>
            <p:ph type="subTitle" idx="1"/>
          </p:nvPr>
        </p:nvSpPr>
        <p:spPr/>
        <p:txBody>
          <a:bodyPr/>
          <a:lstStyle/>
          <a:p>
            <a:endParaRPr lang="en-US"/>
          </a:p>
        </p:txBody>
      </p:sp>
      <p:pic>
        <p:nvPicPr>
          <p:cNvPr id="4" name="Picture 1" descr="image00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29001" y="5181600"/>
            <a:ext cx="1447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srcRect/>
          <a:stretch>
            <a:fillRect/>
          </a:stretch>
        </p:blipFill>
        <p:spPr bwMode="auto">
          <a:xfrm>
            <a:off x="2057399" y="5992821"/>
            <a:ext cx="1143001" cy="255578"/>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cstate="print"/>
          <a:srcRect/>
          <a:stretch>
            <a:fillRect/>
          </a:stretch>
        </p:blipFill>
        <p:spPr bwMode="auto">
          <a:xfrm>
            <a:off x="1447800" y="2844800"/>
            <a:ext cx="6172200" cy="401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FAQ’s</a:t>
            </a:r>
            <a:endParaRPr lang="en-US" dirty="0"/>
          </a:p>
        </p:txBody>
      </p:sp>
      <p:sp>
        <p:nvSpPr>
          <p:cNvPr id="3" name="Content Placeholder 2"/>
          <p:cNvSpPr>
            <a:spLocks noGrp="1"/>
          </p:cNvSpPr>
          <p:nvPr>
            <p:ph idx="1"/>
          </p:nvPr>
        </p:nvSpPr>
        <p:spPr/>
        <p:txBody>
          <a:bodyPr>
            <a:normAutofit lnSpcReduction="10000"/>
          </a:bodyPr>
          <a:lstStyle/>
          <a:p>
            <a:r>
              <a:rPr lang="en-US" dirty="0" smtClean="0"/>
              <a:t>How do we keep attendance?</a:t>
            </a:r>
          </a:p>
          <a:p>
            <a:r>
              <a:rPr lang="en-US" dirty="0" smtClean="0"/>
              <a:t>Is tutoring available?</a:t>
            </a:r>
          </a:p>
          <a:p>
            <a:r>
              <a:rPr lang="en-US" dirty="0" smtClean="0"/>
              <a:t>How do we take course exams?</a:t>
            </a:r>
          </a:p>
          <a:p>
            <a:r>
              <a:rPr lang="en-US" dirty="0" smtClean="0"/>
              <a:t>How do we do standardized testing?</a:t>
            </a:r>
          </a:p>
          <a:p>
            <a:r>
              <a:rPr lang="en-US" dirty="0" smtClean="0"/>
              <a:t>How often will it be?</a:t>
            </a:r>
          </a:p>
          <a:p>
            <a:r>
              <a:rPr lang="en-US" dirty="0" smtClean="0"/>
              <a:t>How involved should I be?</a:t>
            </a:r>
          </a:p>
          <a:p>
            <a:r>
              <a:rPr lang="en-US" dirty="0" smtClean="0"/>
              <a:t>Are there any other parents I can talk to?</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Every day your student(s) makes progress in their coursework, they are attending school.  This can be measured by time spent online with their class, reading “offline,” completing work in a workbook, science experiments, writing a paper, and much more. </a:t>
            </a:r>
          </a:p>
          <a:p>
            <a:r>
              <a:rPr lang="en-US" dirty="0" smtClean="0"/>
              <a:t>Attendance is tracked through the use of an excel spreadsheet, you will need to record the attendance for each student in your home.</a:t>
            </a:r>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816302" y="4648201"/>
            <a:ext cx="3327698" cy="2209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Tutoring</a:t>
            </a:r>
            <a:endParaRPr lang="en-US" dirty="0"/>
          </a:p>
        </p:txBody>
      </p:sp>
      <p:sp>
        <p:nvSpPr>
          <p:cNvPr id="3" name="Content Placeholder 2"/>
          <p:cNvSpPr>
            <a:spLocks noGrp="1"/>
          </p:cNvSpPr>
          <p:nvPr>
            <p:ph idx="1"/>
          </p:nvPr>
        </p:nvSpPr>
        <p:spPr/>
        <p:txBody>
          <a:bodyPr/>
          <a:lstStyle/>
          <a:p>
            <a:r>
              <a:rPr lang="en-US" dirty="0" smtClean="0"/>
              <a:t>There is weekly live tutoring available for all of our Connections students.  </a:t>
            </a:r>
          </a:p>
          <a:p>
            <a:endParaRPr lang="en-US" dirty="0" smtClean="0"/>
          </a:p>
          <a:p>
            <a:r>
              <a:rPr lang="en-US" dirty="0" smtClean="0"/>
              <a:t>Tutors are available to help with any questions or concerns students might have about their courses.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clrChange>
              <a:clrFrom>
                <a:srgbClr val="B9B9C5"/>
              </a:clrFrom>
              <a:clrTo>
                <a:srgbClr val="B9B9C5">
                  <a:alpha val="0"/>
                </a:srgbClr>
              </a:clrTo>
            </a:clrChange>
          </a:blip>
          <a:srcRect/>
          <a:stretch>
            <a:fillRect/>
          </a:stretch>
        </p:blipFill>
        <p:spPr bwMode="auto">
          <a:xfrm>
            <a:off x="6172200" y="2514600"/>
            <a:ext cx="2971801" cy="43434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Course Exams</a:t>
            </a:r>
            <a:endParaRPr lang="en-US" dirty="0"/>
          </a:p>
        </p:txBody>
      </p:sp>
      <p:sp>
        <p:nvSpPr>
          <p:cNvPr id="3" name="Content Placeholder 2"/>
          <p:cNvSpPr>
            <a:spLocks noGrp="1"/>
          </p:cNvSpPr>
          <p:nvPr>
            <p:ph idx="1"/>
          </p:nvPr>
        </p:nvSpPr>
        <p:spPr/>
        <p:txBody>
          <a:bodyPr/>
          <a:lstStyle/>
          <a:p>
            <a:r>
              <a:rPr lang="en-US" dirty="0" smtClean="0"/>
              <a:t>All Connections exams are online, non-proctored, and the results will be available immediately!</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Standardized Tests</a:t>
            </a:r>
            <a:endParaRPr lang="en-US" dirty="0"/>
          </a:p>
        </p:txBody>
      </p:sp>
      <p:sp>
        <p:nvSpPr>
          <p:cNvPr id="3" name="Content Placeholder 2"/>
          <p:cNvSpPr>
            <a:spLocks noGrp="1"/>
          </p:cNvSpPr>
          <p:nvPr>
            <p:ph idx="1"/>
          </p:nvPr>
        </p:nvSpPr>
        <p:spPr/>
        <p:txBody>
          <a:bodyPr>
            <a:normAutofit fontScale="70000" lnSpcReduction="20000"/>
          </a:bodyPr>
          <a:lstStyle/>
          <a:p>
            <a:r>
              <a:rPr lang="en-US" sz="3600" dirty="0" smtClean="0"/>
              <a:t>How do we do standardized testing? How often will it be?</a:t>
            </a:r>
          </a:p>
          <a:p>
            <a:endParaRPr lang="en-US" sz="3600" dirty="0" smtClean="0"/>
          </a:p>
          <a:p>
            <a:pPr lvl="1"/>
            <a:r>
              <a:rPr lang="en-US" dirty="0" smtClean="0"/>
              <a:t>ALAW requires that students participate in Wisconsin State Standardized testing. We will coordinate these tests around the state.</a:t>
            </a:r>
          </a:p>
          <a:p>
            <a:pPr lvl="1"/>
            <a:endParaRPr lang="en-US" dirty="0" smtClean="0"/>
          </a:p>
          <a:p>
            <a:pPr lvl="1"/>
            <a:r>
              <a:rPr lang="en-US" dirty="0" smtClean="0"/>
              <a:t>In addition your student will also need to take the STAR reading and math tests, these tests take place three times during the school year.  Results are available immediately and can help us ensure your student(s) is on track and making progress.</a:t>
            </a:r>
          </a:p>
          <a:p>
            <a:pPr lvl="1"/>
            <a:endParaRPr lang="en-US" dirty="0" smtClean="0"/>
          </a:p>
          <a:p>
            <a:pPr lvl="1"/>
            <a:r>
              <a:rPr lang="en-US" dirty="0" smtClean="0"/>
              <a:t>Kindergarten students are required to take the PALS tests at the beginning and end of the school year, this test will be administered in various locations throughout the state.</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Involvement</a:t>
            </a:r>
            <a:endParaRPr lang="en-US" dirty="0"/>
          </a:p>
        </p:txBody>
      </p:sp>
      <p:sp>
        <p:nvSpPr>
          <p:cNvPr id="3" name="Content Placeholder 2"/>
          <p:cNvSpPr>
            <a:spLocks noGrp="1"/>
          </p:cNvSpPr>
          <p:nvPr>
            <p:ph idx="1"/>
          </p:nvPr>
        </p:nvSpPr>
        <p:spPr/>
        <p:txBody>
          <a:bodyPr>
            <a:normAutofit fontScale="85000" lnSpcReduction="20000"/>
          </a:bodyPr>
          <a:lstStyle/>
          <a:p>
            <a:r>
              <a:rPr lang="en-US" sz="2900" dirty="0" smtClean="0"/>
              <a:t>How involved should I be?</a:t>
            </a:r>
          </a:p>
          <a:p>
            <a:pPr lvl="1"/>
            <a:endParaRPr lang="en-US" dirty="0" smtClean="0"/>
          </a:p>
          <a:p>
            <a:pPr lvl="1"/>
            <a:r>
              <a:rPr lang="en-US" dirty="0" smtClean="0"/>
              <a:t>Our most successful students have a parent or support person who checks in with them, making sure they are staying on task and meeting goals.  </a:t>
            </a:r>
          </a:p>
          <a:p>
            <a:pPr lvl="1"/>
            <a:endParaRPr lang="en-US" dirty="0" smtClean="0"/>
          </a:p>
          <a:p>
            <a:pPr lvl="1"/>
            <a:r>
              <a:rPr lang="en-US" dirty="0" smtClean="0"/>
              <a:t>Some tips we have for parents: </a:t>
            </a:r>
          </a:p>
          <a:p>
            <a:pPr lvl="2"/>
            <a:r>
              <a:rPr lang="en-US" dirty="0" smtClean="0"/>
              <a:t>Set up a “study area” in your home, this place should be free of distraction, have all the necessary materials and be comfortable.  </a:t>
            </a:r>
          </a:p>
          <a:p>
            <a:pPr lvl="2"/>
            <a:r>
              <a:rPr lang="en-US" dirty="0" smtClean="0"/>
              <a:t>Create a schedule. </a:t>
            </a:r>
          </a:p>
          <a:p>
            <a:pPr lvl="2"/>
            <a:r>
              <a:rPr lang="en-US" dirty="0" smtClean="0"/>
              <a:t>A daily routine is a recipe for success. </a:t>
            </a:r>
          </a:p>
          <a:p>
            <a:pPr lvl="2"/>
            <a:r>
              <a:rPr lang="en-US" dirty="0" smtClean="0"/>
              <a:t>Short breaks are ok. </a:t>
            </a:r>
          </a:p>
          <a:p>
            <a:pPr lvl="2"/>
            <a:r>
              <a:rPr lang="en-US" dirty="0" smtClean="0"/>
              <a:t>Set goals and follow up!</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tterflyFrameR.jpg"/>
          <p:cNvPicPr>
            <a:picLocks noChangeAspect="1"/>
          </p:cNvPicPr>
          <p:nvPr/>
        </p:nvPicPr>
        <p:blipFill>
          <a:blip r:embed="rId3" cstate="email"/>
          <a:stretch>
            <a:fillRect/>
          </a:stretch>
        </p:blipFill>
        <p:spPr>
          <a:xfrm>
            <a:off x="0" y="0"/>
            <a:ext cx="9144000" cy="6858000"/>
          </a:xfrm>
          <a:prstGeom prst="rect">
            <a:avLst/>
          </a:prstGeom>
        </p:spPr>
      </p:pic>
      <p:sp>
        <p:nvSpPr>
          <p:cNvPr id="6" name="TextBox 5"/>
          <p:cNvSpPr txBox="1"/>
          <p:nvPr/>
        </p:nvSpPr>
        <p:spPr>
          <a:xfrm>
            <a:off x="2873829" y="1857836"/>
            <a:ext cx="5892800" cy="769441"/>
          </a:xfrm>
          <a:prstGeom prst="rect">
            <a:avLst/>
          </a:prstGeom>
          <a:noFill/>
        </p:spPr>
        <p:txBody>
          <a:bodyPr wrap="square" rtlCol="0">
            <a:spAutoFit/>
          </a:bodyPr>
          <a:lstStyle/>
          <a:p>
            <a:pPr algn="ctr"/>
            <a:endParaRPr lang="en-US" sz="1200" dirty="0" smtClean="0"/>
          </a:p>
          <a:p>
            <a:pPr algn="ctr"/>
            <a:r>
              <a:rPr lang="en-US" sz="3200" b="1" dirty="0" smtClean="0">
                <a:solidFill>
                  <a:schemeClr val="bg1"/>
                </a:solidFill>
                <a:latin typeface="Georgia" pitchFamily="18" charset="0"/>
              </a:rPr>
              <a:t>Questions?</a:t>
            </a:r>
          </a:p>
        </p:txBody>
      </p:sp>
      <p:sp>
        <p:nvSpPr>
          <p:cNvPr id="8" name="TextBox 7"/>
          <p:cNvSpPr txBox="1"/>
          <p:nvPr/>
        </p:nvSpPr>
        <p:spPr>
          <a:xfrm>
            <a:off x="420915" y="5457373"/>
            <a:ext cx="5450032" cy="769441"/>
          </a:xfrm>
          <a:prstGeom prst="rect">
            <a:avLst/>
          </a:prstGeom>
          <a:noFill/>
        </p:spPr>
        <p:txBody>
          <a:bodyPr wrap="square" rtlCol="0">
            <a:spAutoFit/>
          </a:bodyPr>
          <a:lstStyle/>
          <a:p>
            <a:endParaRPr lang="en-US" sz="2000" b="1" i="1" dirty="0" smtClean="0">
              <a:latin typeface="Book Antiqua" pitchFamily="18" charset="0"/>
            </a:endParaRPr>
          </a:p>
          <a:p>
            <a:r>
              <a:rPr lang="en-US" sz="2400" b="1" i="1" dirty="0" smtClean="0">
                <a:latin typeface="Book Antiqua" pitchFamily="18" charset="0"/>
              </a:rPr>
              <a:t>Learning as Unique as You.</a:t>
            </a:r>
            <a:endParaRPr lang="en-US" sz="2400" dirty="0">
              <a:latin typeface="Book Antiqua" pitchFamily="18" charset="0"/>
            </a:endParaRPr>
          </a:p>
        </p:txBody>
      </p:sp>
      <p:sp>
        <p:nvSpPr>
          <p:cNvPr id="9" name="TextBox 8"/>
          <p:cNvSpPr txBox="1"/>
          <p:nvPr/>
        </p:nvSpPr>
        <p:spPr>
          <a:xfrm>
            <a:off x="7239000" y="5181600"/>
            <a:ext cx="1066800" cy="369332"/>
          </a:xfrm>
          <a:prstGeom prst="rect">
            <a:avLst/>
          </a:prstGeom>
          <a:solidFill>
            <a:srgbClr val="EE9E56"/>
          </a:solidFill>
        </p:spPr>
        <p:txBody>
          <a:bodyPr wrap="square" rtlCol="0">
            <a:spAutoFit/>
          </a:bodyPr>
          <a:lstStyle/>
          <a:p>
            <a:r>
              <a:rPr lang="en-US" sz="900" b="1" dirty="0" smtClean="0"/>
              <a:t>CONNECTIONS LEARNING</a:t>
            </a:r>
            <a:endParaRPr lang="en-US" sz="900" b="1" dirty="0"/>
          </a:p>
        </p:txBody>
      </p:sp>
      <p:pic>
        <p:nvPicPr>
          <p:cNvPr id="10" name="Picture 9" descr="final_logo copy.jpg"/>
          <p:cNvPicPr/>
          <p:nvPr/>
        </p:nvPicPr>
        <p:blipFill>
          <a:blip r:embed="rId4" cstate="print"/>
          <a:srcRect l="10151" t="11189" r="13681" b="65573"/>
          <a:stretch>
            <a:fillRect/>
          </a:stretch>
        </p:blipFill>
        <p:spPr>
          <a:xfrm>
            <a:off x="4967568" y="4724400"/>
            <a:ext cx="4176432" cy="1900518"/>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7"/>
          <p:cNvGrpSpPr>
            <a:grpSpLocks/>
          </p:cNvGrpSpPr>
          <p:nvPr/>
        </p:nvGrpSpPr>
        <p:grpSpPr bwMode="auto">
          <a:xfrm>
            <a:off x="1230313" y="363538"/>
            <a:ext cx="6724650" cy="4067175"/>
            <a:chOff x="1143000" y="609600"/>
            <a:chExt cx="6724650" cy="4067300"/>
          </a:xfrm>
        </p:grpSpPr>
        <p:pic>
          <p:nvPicPr>
            <p:cNvPr id="5165" name="Picture 19" descr="http://www.bouncehousebuddiesdfw.com/images/smiling_sun.gif"/>
            <p:cNvPicPr>
              <a:picLocks noChangeAspect="1" noChangeArrowheads="1"/>
            </p:cNvPicPr>
            <p:nvPr/>
          </p:nvPicPr>
          <p:blipFill>
            <a:blip r:embed="rId3" cstate="email"/>
            <a:srcRect/>
            <a:stretch>
              <a:fillRect/>
            </a:stretch>
          </p:blipFill>
          <p:spPr bwMode="auto">
            <a:xfrm>
              <a:off x="6172200" y="609600"/>
              <a:ext cx="1695450" cy="1676400"/>
            </a:xfrm>
            <a:prstGeom prst="rect">
              <a:avLst/>
            </a:prstGeom>
            <a:noFill/>
            <a:ln w="9525">
              <a:noFill/>
              <a:miter lim="800000"/>
              <a:headEnd/>
              <a:tailEnd/>
            </a:ln>
          </p:spPr>
        </p:pic>
        <p:grpSp>
          <p:nvGrpSpPr>
            <p:cNvPr id="3" name="Group 49"/>
            <p:cNvGrpSpPr>
              <a:grpSpLocks/>
            </p:cNvGrpSpPr>
            <p:nvPr/>
          </p:nvGrpSpPr>
          <p:grpSpPr bwMode="auto">
            <a:xfrm>
              <a:off x="1143000" y="1295400"/>
              <a:ext cx="2362200" cy="3381500"/>
              <a:chOff x="1219200" y="1905000"/>
              <a:chExt cx="2362200" cy="3381500"/>
            </a:xfrm>
          </p:grpSpPr>
          <p:sp>
            <p:nvSpPr>
              <p:cNvPr id="8" name="Rectangle 7"/>
              <p:cNvSpPr/>
              <p:nvPr/>
            </p:nvSpPr>
            <p:spPr>
              <a:xfrm>
                <a:off x="1219200" y="3229037"/>
                <a:ext cx="2362200" cy="2057463"/>
              </a:xfrm>
              <a:prstGeom prst="rect">
                <a:avLst/>
              </a:prstGeom>
              <a:blipFill dpi="0" rotWithShape="1">
                <a:blip r:embed="rId4" cstate="email">
                  <a:alphaModFix amt="60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Isosceles Triangle 8"/>
              <p:cNvSpPr/>
              <p:nvPr/>
            </p:nvSpPr>
            <p:spPr>
              <a:xfrm>
                <a:off x="1219200" y="1905021"/>
                <a:ext cx="2362200" cy="1295440"/>
              </a:xfrm>
              <a:prstGeom prst="triangle">
                <a:avLst/>
              </a:prstGeom>
              <a:blipFill>
                <a:blip r:embed="rId5" cstate="email"/>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69" name="Picture 9" descr="See full size image">
                <a:hlinkClick r:id="rId6"/>
              </p:cNvPr>
              <p:cNvPicPr>
                <a:picLocks noChangeAspect="1" noChangeArrowheads="1"/>
              </p:cNvPicPr>
              <p:nvPr/>
            </p:nvPicPr>
            <p:blipFill>
              <a:blip r:embed="rId7" cstate="email"/>
              <a:srcRect/>
              <a:stretch>
                <a:fillRect/>
              </a:stretch>
            </p:blipFill>
            <p:spPr bwMode="auto">
              <a:xfrm>
                <a:off x="1550043" y="3470693"/>
                <a:ext cx="659757" cy="491707"/>
              </a:xfrm>
              <a:prstGeom prst="rect">
                <a:avLst/>
              </a:prstGeom>
              <a:noFill/>
              <a:ln w="9525">
                <a:noFill/>
                <a:miter lim="800000"/>
                <a:headEnd/>
                <a:tailEnd/>
              </a:ln>
            </p:spPr>
          </p:pic>
          <p:pic>
            <p:nvPicPr>
              <p:cNvPr id="5170" name="Picture 9" descr="See full size image">
                <a:hlinkClick r:id="rId6"/>
              </p:cNvPr>
              <p:cNvPicPr>
                <a:picLocks noChangeAspect="1" noChangeArrowheads="1"/>
              </p:cNvPicPr>
              <p:nvPr/>
            </p:nvPicPr>
            <p:blipFill>
              <a:blip r:embed="rId7" cstate="email"/>
              <a:srcRect/>
              <a:stretch>
                <a:fillRect/>
              </a:stretch>
            </p:blipFill>
            <p:spPr bwMode="auto">
              <a:xfrm>
                <a:off x="2552835" y="3468624"/>
                <a:ext cx="659757" cy="491707"/>
              </a:xfrm>
              <a:prstGeom prst="rect">
                <a:avLst/>
              </a:prstGeom>
              <a:noFill/>
              <a:ln w="9525">
                <a:noFill/>
                <a:miter lim="800000"/>
                <a:headEnd/>
                <a:tailEnd/>
              </a:ln>
            </p:spPr>
          </p:pic>
        </p:grpSp>
      </p:grpSp>
      <p:grpSp>
        <p:nvGrpSpPr>
          <p:cNvPr id="4" name="Group 51"/>
          <p:cNvGrpSpPr>
            <a:grpSpLocks/>
          </p:cNvGrpSpPr>
          <p:nvPr/>
        </p:nvGrpSpPr>
        <p:grpSpPr bwMode="auto">
          <a:xfrm>
            <a:off x="5649913" y="2373313"/>
            <a:ext cx="3048000" cy="2057400"/>
            <a:chOff x="5754624" y="3276600"/>
            <a:chExt cx="3048000" cy="2057400"/>
          </a:xfrm>
        </p:grpSpPr>
        <p:sp>
          <p:nvSpPr>
            <p:cNvPr id="35" name="Rectangle 34"/>
            <p:cNvSpPr/>
            <p:nvPr/>
          </p:nvSpPr>
          <p:spPr>
            <a:xfrm>
              <a:off x="5867400" y="3429000"/>
              <a:ext cx="2819400" cy="1905000"/>
            </a:xfrm>
            <a:prstGeom prst="rect">
              <a:avLst/>
            </a:prstGeom>
            <a:blipFill>
              <a:blip r:embed="rId8" cstate="email"/>
              <a:stretch>
                <a:fillRect/>
              </a:stretch>
            </a:blip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5754624" y="3276600"/>
              <a:ext cx="3048000" cy="152400"/>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63" name="Picture 11" descr="See full size image">
              <a:hlinkClick r:id="rId9"/>
            </p:cNvPr>
            <p:cNvPicPr>
              <a:picLocks noChangeAspect="1" noChangeArrowheads="1"/>
            </p:cNvPicPr>
            <p:nvPr/>
          </p:nvPicPr>
          <p:blipFill>
            <a:blip r:embed="rId10" cstate="email"/>
            <a:srcRect/>
            <a:stretch>
              <a:fillRect/>
            </a:stretch>
          </p:blipFill>
          <p:spPr bwMode="auto">
            <a:xfrm>
              <a:off x="6231255" y="4010608"/>
              <a:ext cx="501015" cy="408992"/>
            </a:xfrm>
            <a:prstGeom prst="rect">
              <a:avLst/>
            </a:prstGeom>
            <a:noFill/>
            <a:ln w="9525">
              <a:noFill/>
              <a:miter lim="800000"/>
              <a:headEnd/>
              <a:tailEnd/>
            </a:ln>
          </p:spPr>
        </p:pic>
        <p:pic>
          <p:nvPicPr>
            <p:cNvPr id="5164" name="Picture 15" descr="entry door"/>
            <p:cNvPicPr>
              <a:picLocks noChangeAspect="1" noChangeArrowheads="1"/>
            </p:cNvPicPr>
            <p:nvPr/>
          </p:nvPicPr>
          <p:blipFill>
            <a:blip r:embed="rId11" cstate="email"/>
            <a:srcRect/>
            <a:stretch>
              <a:fillRect/>
            </a:stretch>
          </p:blipFill>
          <p:spPr bwMode="auto">
            <a:xfrm>
              <a:off x="7881425" y="3721608"/>
              <a:ext cx="713935" cy="1600200"/>
            </a:xfrm>
            <a:prstGeom prst="rect">
              <a:avLst/>
            </a:prstGeom>
            <a:noFill/>
            <a:ln w="9525">
              <a:noFill/>
              <a:miter lim="800000"/>
              <a:headEnd/>
              <a:tailEnd/>
            </a:ln>
          </p:spPr>
        </p:pic>
      </p:grpSp>
      <p:sp>
        <p:nvSpPr>
          <p:cNvPr id="5124" name="Title 3"/>
          <p:cNvSpPr>
            <a:spLocks noGrp="1"/>
          </p:cNvSpPr>
          <p:nvPr>
            <p:ph type="title"/>
          </p:nvPr>
        </p:nvSpPr>
        <p:spPr>
          <a:xfrm>
            <a:off x="580571" y="228600"/>
            <a:ext cx="5834743" cy="685800"/>
          </a:xfrm>
        </p:spPr>
        <p:txBody>
          <a:bodyPr/>
          <a:lstStyle/>
          <a:p>
            <a:r>
              <a:rPr lang="en-US" dirty="0" smtClean="0">
                <a:solidFill>
                  <a:srgbClr val="ED8823"/>
                </a:solidFill>
              </a:rPr>
              <a:t>What is a virtual school?</a:t>
            </a:r>
          </a:p>
        </p:txBody>
      </p:sp>
      <p:grpSp>
        <p:nvGrpSpPr>
          <p:cNvPr id="5" name="Group 54"/>
          <p:cNvGrpSpPr>
            <a:grpSpLocks/>
          </p:cNvGrpSpPr>
          <p:nvPr/>
        </p:nvGrpSpPr>
        <p:grpSpPr bwMode="auto">
          <a:xfrm>
            <a:off x="2601913" y="3452813"/>
            <a:ext cx="914400" cy="1322387"/>
            <a:chOff x="2590800" y="4319016"/>
            <a:chExt cx="914400" cy="1322761"/>
          </a:xfrm>
        </p:grpSpPr>
        <p:pic>
          <p:nvPicPr>
            <p:cNvPr id="1026" name="Picture 2" descr="C:\Program Files\Microsoft Office\Media\CntCD1\ClipArt1\j0188663.wmf"/>
            <p:cNvPicPr>
              <a:picLocks noChangeAspect="1" noChangeArrowheads="1"/>
            </p:cNvPicPr>
            <p:nvPr/>
          </p:nvPicPr>
          <p:blipFill>
            <a:blip r:embed="rId12" cstate="email"/>
            <a:srcRect l="7103" t="-760" r="7146" b="-4606"/>
            <a:stretch>
              <a:fillRect/>
            </a:stretch>
          </p:blipFill>
          <p:spPr bwMode="auto">
            <a:xfrm>
              <a:off x="2590800" y="4319016"/>
              <a:ext cx="914400" cy="1066800"/>
            </a:xfrm>
            <a:prstGeom prst="rect">
              <a:avLst/>
            </a:prstGeom>
            <a:noFill/>
            <a:effectLst>
              <a:softEdge rad="63500"/>
            </a:effectLst>
          </p:spPr>
        </p:pic>
        <p:sp>
          <p:nvSpPr>
            <p:cNvPr id="5158" name="TextBox 27"/>
            <p:cNvSpPr txBox="1">
              <a:spLocks noChangeArrowheads="1"/>
            </p:cNvSpPr>
            <p:nvPr/>
          </p:nvSpPr>
          <p:spPr bwMode="auto">
            <a:xfrm>
              <a:off x="2645226" y="5334000"/>
              <a:ext cx="771301" cy="307777"/>
            </a:xfrm>
            <a:prstGeom prst="rect">
              <a:avLst/>
            </a:prstGeom>
            <a:noFill/>
            <a:ln w="9525">
              <a:noFill/>
              <a:miter lim="800000"/>
              <a:headEnd/>
              <a:tailEnd/>
            </a:ln>
          </p:spPr>
          <p:txBody>
            <a:bodyPr wrap="none">
              <a:spAutoFit/>
            </a:bodyPr>
            <a:lstStyle/>
            <a:p>
              <a:r>
                <a:rPr lang="en-US" b="1"/>
                <a:t>Student</a:t>
              </a:r>
            </a:p>
          </p:txBody>
        </p:sp>
      </p:grpSp>
      <p:grpSp>
        <p:nvGrpSpPr>
          <p:cNvPr id="6" name="Group 53"/>
          <p:cNvGrpSpPr>
            <a:grpSpLocks/>
          </p:cNvGrpSpPr>
          <p:nvPr/>
        </p:nvGrpSpPr>
        <p:grpSpPr bwMode="auto">
          <a:xfrm>
            <a:off x="6697663" y="3440113"/>
            <a:ext cx="969962" cy="1298575"/>
            <a:chOff x="6802057" y="4343400"/>
            <a:chExt cx="970343" cy="1298377"/>
          </a:xfrm>
        </p:grpSpPr>
        <p:pic>
          <p:nvPicPr>
            <p:cNvPr id="5155" name="Picture 16" descr="C:\Program Files\Microsoft Office\MEDIA\CAGCAT10\j0195384.wmf"/>
            <p:cNvPicPr>
              <a:picLocks noChangeAspect="1" noChangeArrowheads="1"/>
            </p:cNvPicPr>
            <p:nvPr/>
          </p:nvPicPr>
          <p:blipFill>
            <a:blip r:embed="rId13" cstate="email"/>
            <a:srcRect/>
            <a:stretch>
              <a:fillRect/>
            </a:stretch>
          </p:blipFill>
          <p:spPr bwMode="auto">
            <a:xfrm>
              <a:off x="6802057" y="4343400"/>
              <a:ext cx="970343" cy="990600"/>
            </a:xfrm>
            <a:prstGeom prst="rect">
              <a:avLst/>
            </a:prstGeom>
            <a:noFill/>
            <a:ln w="9525">
              <a:noFill/>
              <a:miter lim="800000"/>
              <a:headEnd/>
              <a:tailEnd/>
            </a:ln>
          </p:spPr>
        </p:pic>
        <p:sp>
          <p:nvSpPr>
            <p:cNvPr id="5156" name="TextBox 29"/>
            <p:cNvSpPr txBox="1">
              <a:spLocks noChangeArrowheads="1"/>
            </p:cNvSpPr>
            <p:nvPr/>
          </p:nvSpPr>
          <p:spPr bwMode="auto">
            <a:xfrm>
              <a:off x="6934200" y="5334000"/>
              <a:ext cx="760657" cy="307777"/>
            </a:xfrm>
            <a:prstGeom prst="rect">
              <a:avLst/>
            </a:prstGeom>
            <a:noFill/>
            <a:ln w="9525">
              <a:noFill/>
              <a:miter lim="800000"/>
              <a:headEnd/>
              <a:tailEnd/>
            </a:ln>
          </p:spPr>
          <p:txBody>
            <a:bodyPr wrap="none">
              <a:spAutoFit/>
            </a:bodyPr>
            <a:lstStyle/>
            <a:p>
              <a:r>
                <a:rPr lang="en-US" b="1"/>
                <a:t>Teacher</a:t>
              </a:r>
            </a:p>
          </p:txBody>
        </p:sp>
      </p:grpSp>
      <p:grpSp>
        <p:nvGrpSpPr>
          <p:cNvPr id="7" name="Group 69"/>
          <p:cNvGrpSpPr>
            <a:grpSpLocks/>
          </p:cNvGrpSpPr>
          <p:nvPr/>
        </p:nvGrpSpPr>
        <p:grpSpPr bwMode="auto">
          <a:xfrm>
            <a:off x="2309813" y="2581275"/>
            <a:ext cx="4595812" cy="1773238"/>
            <a:chOff x="2221992" y="3610884"/>
            <a:chExt cx="4596384" cy="1772920"/>
          </a:xfrm>
        </p:grpSpPr>
        <p:grpSp>
          <p:nvGrpSpPr>
            <p:cNvPr id="10" name="Group 62"/>
            <p:cNvGrpSpPr>
              <a:grpSpLocks/>
            </p:cNvGrpSpPr>
            <p:nvPr/>
          </p:nvGrpSpPr>
          <p:grpSpPr bwMode="auto">
            <a:xfrm>
              <a:off x="2273808" y="5079004"/>
              <a:ext cx="304800" cy="304800"/>
              <a:chOff x="3633216" y="1676400"/>
              <a:chExt cx="1066800" cy="838200"/>
            </a:xfrm>
          </p:grpSpPr>
          <p:sp>
            <p:nvSpPr>
              <p:cNvPr id="60" name="Rectangle 59"/>
              <p:cNvSpPr/>
              <p:nvPr/>
            </p:nvSpPr>
            <p:spPr>
              <a:xfrm>
                <a:off x="4424322" y="1750752"/>
                <a:ext cx="44456" cy="76384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3890855" y="1750752"/>
                <a:ext cx="44456" cy="76384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3635236" y="1676551"/>
                <a:ext cx="1066933" cy="152768"/>
              </a:xfrm>
              <a:prstGeom prst="rect">
                <a:avLst/>
              </a:prstGeom>
              <a:solidFill>
                <a:srgbClr val="A3975D"/>
              </a:solidFill>
              <a:ln>
                <a:solidFill>
                  <a:srgbClr val="B3A9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66"/>
            <p:cNvGrpSpPr>
              <a:grpSpLocks/>
            </p:cNvGrpSpPr>
            <p:nvPr/>
          </p:nvGrpSpPr>
          <p:grpSpPr bwMode="auto">
            <a:xfrm>
              <a:off x="2221992" y="3610884"/>
              <a:ext cx="4596384" cy="1551871"/>
              <a:chOff x="2221992" y="3610884"/>
              <a:chExt cx="4596384" cy="1551871"/>
            </a:xfrm>
          </p:grpSpPr>
          <p:pic>
            <p:nvPicPr>
              <p:cNvPr id="5149" name="Picture 25" descr="http://t0.gstatic.com/images?q=tbn:6geIpGdNUPtUFM:http://www.indiciumtechnology.co.uk/images/telephone.jpg">
                <a:hlinkClick r:id="rId14"/>
              </p:cNvPr>
              <p:cNvPicPr>
                <a:picLocks noChangeAspect="1" noChangeArrowheads="1"/>
              </p:cNvPicPr>
              <p:nvPr/>
            </p:nvPicPr>
            <p:blipFill>
              <a:blip r:embed="rId15" cstate="email"/>
              <a:srcRect/>
              <a:stretch>
                <a:fillRect/>
              </a:stretch>
            </p:blipFill>
            <p:spPr bwMode="auto">
              <a:xfrm>
                <a:off x="2221992" y="4882789"/>
                <a:ext cx="321733" cy="180975"/>
              </a:xfrm>
              <a:prstGeom prst="rect">
                <a:avLst/>
              </a:prstGeom>
              <a:noFill/>
              <a:ln w="9525">
                <a:noFill/>
                <a:miter lim="800000"/>
                <a:headEnd/>
                <a:tailEnd/>
              </a:ln>
            </p:spPr>
          </p:pic>
          <p:pic>
            <p:nvPicPr>
              <p:cNvPr id="5150" name="Picture 19" descr="C:\Program Files\Microsoft Office\Media\CntCD1\ClipArt1\j0196410.wmf"/>
              <p:cNvPicPr>
                <a:picLocks noChangeAspect="1" noChangeArrowheads="1"/>
              </p:cNvPicPr>
              <p:nvPr/>
            </p:nvPicPr>
            <p:blipFill>
              <a:blip r:embed="rId16" cstate="email"/>
              <a:srcRect/>
              <a:stretch>
                <a:fillRect/>
              </a:stretch>
            </p:blipFill>
            <p:spPr bwMode="auto">
              <a:xfrm flipH="1">
                <a:off x="6201613" y="4850404"/>
                <a:ext cx="616763" cy="312351"/>
              </a:xfrm>
              <a:prstGeom prst="rect">
                <a:avLst/>
              </a:prstGeom>
              <a:noFill/>
              <a:ln w="9525">
                <a:noFill/>
                <a:miter lim="800000"/>
                <a:headEnd/>
                <a:tailEnd/>
              </a:ln>
            </p:spPr>
          </p:pic>
          <p:sp>
            <p:nvSpPr>
              <p:cNvPr id="64" name="Freeform 63"/>
              <p:cNvSpPr/>
              <p:nvPr/>
            </p:nvSpPr>
            <p:spPr>
              <a:xfrm>
                <a:off x="2414103" y="3610884"/>
                <a:ext cx="3815238" cy="1258663"/>
              </a:xfrm>
              <a:custGeom>
                <a:avLst/>
                <a:gdLst>
                  <a:gd name="connsiteX0" fmla="*/ 0 w 3816096"/>
                  <a:gd name="connsiteY0" fmla="*/ 1245616 h 1257808"/>
                  <a:gd name="connsiteX1" fmla="*/ 1353312 w 3816096"/>
                  <a:gd name="connsiteY1" fmla="*/ 2032 h 1257808"/>
                  <a:gd name="connsiteX2" fmla="*/ 3816096 w 3816096"/>
                  <a:gd name="connsiteY2" fmla="*/ 1257808 h 1257808"/>
                </a:gdLst>
                <a:ahLst/>
                <a:cxnLst>
                  <a:cxn ang="0">
                    <a:pos x="connsiteX0" y="connsiteY0"/>
                  </a:cxn>
                  <a:cxn ang="0">
                    <a:pos x="connsiteX1" y="connsiteY1"/>
                  </a:cxn>
                  <a:cxn ang="0">
                    <a:pos x="connsiteX2" y="connsiteY2"/>
                  </a:cxn>
                </a:cxnLst>
                <a:rect l="l" t="t" r="r" b="b"/>
                <a:pathLst>
                  <a:path w="3816096" h="1257808">
                    <a:moveTo>
                      <a:pt x="0" y="1245616"/>
                    </a:moveTo>
                    <a:cubicBezTo>
                      <a:pt x="358648" y="622808"/>
                      <a:pt x="717296" y="0"/>
                      <a:pt x="1353312" y="2032"/>
                    </a:cubicBezTo>
                    <a:cubicBezTo>
                      <a:pt x="1989328" y="4064"/>
                      <a:pt x="2902712" y="630936"/>
                      <a:pt x="3816096" y="1257808"/>
                    </a:cubicBezTo>
                  </a:path>
                </a:pathLst>
              </a:cu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12" name="Group 65"/>
          <p:cNvGrpSpPr>
            <a:grpSpLocks/>
          </p:cNvGrpSpPr>
          <p:nvPr/>
        </p:nvGrpSpPr>
        <p:grpSpPr bwMode="auto">
          <a:xfrm>
            <a:off x="3471863" y="3065463"/>
            <a:ext cx="2438400" cy="573087"/>
            <a:chOff x="3413760" y="4356628"/>
            <a:chExt cx="2438400" cy="573024"/>
          </a:xfrm>
        </p:grpSpPr>
        <p:sp>
          <p:nvSpPr>
            <p:cNvPr id="65" name="Freeform 64"/>
            <p:cNvSpPr/>
            <p:nvPr/>
          </p:nvSpPr>
          <p:spPr>
            <a:xfrm>
              <a:off x="3413760" y="4478852"/>
              <a:ext cx="2438400" cy="450800"/>
            </a:xfrm>
            <a:custGeom>
              <a:avLst/>
              <a:gdLst>
                <a:gd name="connsiteX0" fmla="*/ 0 w 2438400"/>
                <a:gd name="connsiteY0" fmla="*/ 451104 h 451104"/>
                <a:gd name="connsiteX1" fmla="*/ 1182624 w 2438400"/>
                <a:gd name="connsiteY1" fmla="*/ 0 h 451104"/>
                <a:gd name="connsiteX2" fmla="*/ 2438400 w 2438400"/>
                <a:gd name="connsiteY2" fmla="*/ 451104 h 451104"/>
              </a:gdLst>
              <a:ahLst/>
              <a:cxnLst>
                <a:cxn ang="0">
                  <a:pos x="connsiteX0" y="connsiteY0"/>
                </a:cxn>
                <a:cxn ang="0">
                  <a:pos x="connsiteX1" y="connsiteY1"/>
                </a:cxn>
                <a:cxn ang="0">
                  <a:pos x="connsiteX2" y="connsiteY2"/>
                </a:cxn>
              </a:cxnLst>
              <a:rect l="l" t="t" r="r" b="b"/>
              <a:pathLst>
                <a:path w="2438400" h="451104">
                  <a:moveTo>
                    <a:pt x="0" y="451104"/>
                  </a:moveTo>
                  <a:cubicBezTo>
                    <a:pt x="388112" y="225552"/>
                    <a:pt x="776224" y="0"/>
                    <a:pt x="1182624" y="0"/>
                  </a:cubicBezTo>
                  <a:cubicBezTo>
                    <a:pt x="1589024" y="0"/>
                    <a:pt x="2013712" y="225552"/>
                    <a:pt x="2438400" y="451104"/>
                  </a:cubicBezTo>
                </a:path>
              </a:pathLst>
            </a:custGeom>
            <a:ln w="158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5146" name="Picture 21" descr="C:\Program Files\Microsoft Office\Media\CntCD1\ClipArt8\j0345932.wmf"/>
            <p:cNvPicPr>
              <a:picLocks noChangeAspect="1" noChangeArrowheads="1"/>
            </p:cNvPicPr>
            <p:nvPr/>
          </p:nvPicPr>
          <p:blipFill>
            <a:blip r:embed="rId17" cstate="email"/>
            <a:srcRect/>
            <a:stretch>
              <a:fillRect/>
            </a:stretch>
          </p:blipFill>
          <p:spPr bwMode="auto">
            <a:xfrm>
              <a:off x="4267200" y="4356628"/>
              <a:ext cx="656996" cy="416855"/>
            </a:xfrm>
            <a:prstGeom prst="rect">
              <a:avLst/>
            </a:prstGeom>
            <a:solidFill>
              <a:schemeClr val="bg1"/>
            </a:solidFill>
            <a:ln w="9525">
              <a:noFill/>
              <a:miter lim="800000"/>
              <a:headEnd/>
              <a:tailEnd/>
            </a:ln>
          </p:spPr>
        </p:pic>
      </p:grpSp>
      <p:grpSp>
        <p:nvGrpSpPr>
          <p:cNvPr id="13" name="Group 55"/>
          <p:cNvGrpSpPr>
            <a:grpSpLocks/>
          </p:cNvGrpSpPr>
          <p:nvPr/>
        </p:nvGrpSpPr>
        <p:grpSpPr bwMode="auto">
          <a:xfrm>
            <a:off x="1306513" y="3260725"/>
            <a:ext cx="1066800" cy="1730375"/>
            <a:chOff x="1295400" y="4114800"/>
            <a:chExt cx="1067697" cy="1730184"/>
          </a:xfrm>
        </p:grpSpPr>
        <p:pic>
          <p:nvPicPr>
            <p:cNvPr id="1034" name="Picture 10" descr="C:\Program Files\Microsoft Office\Media\CntCD1\ClipArt1\j0188661.wmf"/>
            <p:cNvPicPr>
              <a:picLocks noChangeAspect="1" noChangeArrowheads="1"/>
            </p:cNvPicPr>
            <p:nvPr/>
          </p:nvPicPr>
          <p:blipFill>
            <a:blip r:embed="rId18" cstate="email"/>
            <a:srcRect t="-3314" b="-6457"/>
            <a:stretch>
              <a:fillRect/>
            </a:stretch>
          </p:blipFill>
          <p:spPr bwMode="auto">
            <a:xfrm>
              <a:off x="1295400" y="4114800"/>
              <a:ext cx="1066800" cy="1295400"/>
            </a:xfrm>
            <a:prstGeom prst="rect">
              <a:avLst/>
            </a:prstGeom>
            <a:noFill/>
            <a:effectLst>
              <a:softEdge rad="63500"/>
            </a:effectLst>
          </p:spPr>
        </p:pic>
        <p:sp>
          <p:nvSpPr>
            <p:cNvPr id="5144" name="TextBox 28"/>
            <p:cNvSpPr txBox="1">
              <a:spLocks noChangeArrowheads="1"/>
            </p:cNvSpPr>
            <p:nvPr/>
          </p:nvSpPr>
          <p:spPr bwMode="auto">
            <a:xfrm>
              <a:off x="1423416" y="5321808"/>
              <a:ext cx="939681" cy="523176"/>
            </a:xfrm>
            <a:prstGeom prst="rect">
              <a:avLst/>
            </a:prstGeom>
            <a:noFill/>
            <a:ln w="9525">
              <a:noFill/>
              <a:miter lim="800000"/>
              <a:headEnd/>
              <a:tailEnd/>
            </a:ln>
          </p:spPr>
          <p:txBody>
            <a:bodyPr wrap="none">
              <a:spAutoFit/>
            </a:bodyPr>
            <a:lstStyle/>
            <a:p>
              <a:pPr algn="ctr">
                <a:lnSpc>
                  <a:spcPct val="100000"/>
                </a:lnSpc>
                <a:spcBef>
                  <a:spcPct val="0"/>
                </a:spcBef>
              </a:pPr>
              <a:r>
                <a:rPr lang="en-US" b="1"/>
                <a:t>Learning</a:t>
              </a:r>
            </a:p>
            <a:p>
              <a:pPr algn="ctr">
                <a:lnSpc>
                  <a:spcPct val="100000"/>
                </a:lnSpc>
                <a:spcBef>
                  <a:spcPct val="0"/>
                </a:spcBef>
              </a:pPr>
              <a:r>
                <a:rPr lang="en-US" b="1"/>
                <a:t>Coach</a:t>
              </a:r>
            </a:p>
          </p:txBody>
        </p:sp>
      </p:grpSp>
      <p:grpSp>
        <p:nvGrpSpPr>
          <p:cNvPr id="14" name="Group 67"/>
          <p:cNvGrpSpPr>
            <a:grpSpLocks/>
          </p:cNvGrpSpPr>
          <p:nvPr/>
        </p:nvGrpSpPr>
        <p:grpSpPr bwMode="auto">
          <a:xfrm>
            <a:off x="2601913" y="2657475"/>
            <a:ext cx="4114800" cy="1316038"/>
            <a:chOff x="2514600" y="3686068"/>
            <a:chExt cx="4114800" cy="1316736"/>
          </a:xfrm>
        </p:grpSpPr>
        <p:pic>
          <p:nvPicPr>
            <p:cNvPr id="5141" name="Picture 18" descr="C:\Program Files\Microsoft Office\Media\CntCD1\ClipArt1\j0196404.wmf"/>
            <p:cNvPicPr>
              <a:picLocks noChangeAspect="1" noChangeArrowheads="1"/>
            </p:cNvPicPr>
            <p:nvPr/>
          </p:nvPicPr>
          <p:blipFill>
            <a:blip r:embed="rId19" cstate="email"/>
            <a:srcRect/>
            <a:stretch>
              <a:fillRect/>
            </a:stretch>
          </p:blipFill>
          <p:spPr bwMode="auto">
            <a:xfrm flipH="1">
              <a:off x="2514600" y="4618011"/>
              <a:ext cx="457200" cy="384793"/>
            </a:xfrm>
            <a:prstGeom prst="rect">
              <a:avLst/>
            </a:prstGeom>
            <a:noFill/>
            <a:ln w="9525">
              <a:noFill/>
              <a:miter lim="800000"/>
              <a:headEnd/>
              <a:tailEnd/>
            </a:ln>
          </p:spPr>
        </p:pic>
        <p:sp>
          <p:nvSpPr>
            <p:cNvPr id="57" name="Freeform 56"/>
            <p:cNvSpPr/>
            <p:nvPr/>
          </p:nvSpPr>
          <p:spPr>
            <a:xfrm>
              <a:off x="2852737" y="3686068"/>
              <a:ext cx="3776663" cy="1011774"/>
            </a:xfrm>
            <a:custGeom>
              <a:avLst/>
              <a:gdLst>
                <a:gd name="connsiteX0" fmla="*/ 0 w 3791712"/>
                <a:gd name="connsiteY0" fmla="*/ 902208 h 975360"/>
                <a:gd name="connsiteX1" fmla="*/ 1901952 w 3791712"/>
                <a:gd name="connsiteY1" fmla="*/ 12192 h 975360"/>
                <a:gd name="connsiteX2" fmla="*/ 3791712 w 3791712"/>
                <a:gd name="connsiteY2" fmla="*/ 975360 h 975360"/>
              </a:gdLst>
              <a:ahLst/>
              <a:cxnLst>
                <a:cxn ang="0">
                  <a:pos x="connsiteX0" y="connsiteY0"/>
                </a:cxn>
                <a:cxn ang="0">
                  <a:pos x="connsiteX1" y="connsiteY1"/>
                </a:cxn>
                <a:cxn ang="0">
                  <a:pos x="connsiteX2" y="connsiteY2"/>
                </a:cxn>
              </a:cxnLst>
              <a:rect l="l" t="t" r="r" b="b"/>
              <a:pathLst>
                <a:path w="3791712" h="975360">
                  <a:moveTo>
                    <a:pt x="0" y="902208"/>
                  </a:moveTo>
                  <a:cubicBezTo>
                    <a:pt x="635000" y="451104"/>
                    <a:pt x="1270000" y="0"/>
                    <a:pt x="1901952" y="12192"/>
                  </a:cubicBezTo>
                  <a:cubicBezTo>
                    <a:pt x="2533904" y="24384"/>
                    <a:pt x="3162808" y="499872"/>
                    <a:pt x="3791712" y="975360"/>
                  </a:cubicBezTo>
                </a:path>
              </a:pathLst>
            </a:cu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5" name="Group 89"/>
          <p:cNvGrpSpPr>
            <a:grpSpLocks/>
          </p:cNvGrpSpPr>
          <p:nvPr/>
        </p:nvGrpSpPr>
        <p:grpSpPr bwMode="auto">
          <a:xfrm>
            <a:off x="3352800" y="4899025"/>
            <a:ext cx="3643313" cy="1828800"/>
            <a:chOff x="3352800" y="4724400"/>
            <a:chExt cx="3642690" cy="1828800"/>
          </a:xfrm>
        </p:grpSpPr>
        <p:pic>
          <p:nvPicPr>
            <p:cNvPr id="1063" name="Picture 39"/>
            <p:cNvPicPr>
              <a:picLocks noChangeAspect="1" noChangeArrowheads="1"/>
            </p:cNvPicPr>
            <p:nvPr/>
          </p:nvPicPr>
          <p:blipFill>
            <a:blip r:embed="rId20" cstate="email"/>
            <a:srcRect/>
            <a:stretch>
              <a:fillRect/>
            </a:stretch>
          </p:blipFill>
          <p:spPr bwMode="auto">
            <a:xfrm>
              <a:off x="3352800" y="4724400"/>
              <a:ext cx="2709474" cy="1828800"/>
            </a:xfrm>
            <a:prstGeom prst="rect">
              <a:avLst/>
            </a:prstGeom>
            <a:noFill/>
            <a:ln w="9525">
              <a:noFill/>
              <a:miter lim="800000"/>
              <a:headEnd/>
              <a:tailEnd/>
            </a:ln>
            <a:effectLst>
              <a:softEdge rad="127000"/>
            </a:effectLst>
          </p:spPr>
        </p:pic>
        <p:sp>
          <p:nvSpPr>
            <p:cNvPr id="5140" name="TextBox 88"/>
            <p:cNvSpPr txBox="1">
              <a:spLocks noChangeArrowheads="1"/>
            </p:cNvSpPr>
            <p:nvPr/>
          </p:nvSpPr>
          <p:spPr bwMode="auto">
            <a:xfrm>
              <a:off x="5943600" y="5562600"/>
              <a:ext cx="1051890" cy="307777"/>
            </a:xfrm>
            <a:prstGeom prst="rect">
              <a:avLst/>
            </a:prstGeom>
            <a:noFill/>
            <a:ln w="9525">
              <a:noFill/>
              <a:miter lim="800000"/>
              <a:headEnd/>
              <a:tailEnd/>
            </a:ln>
          </p:spPr>
          <p:txBody>
            <a:bodyPr wrap="none">
              <a:spAutoFit/>
            </a:bodyPr>
            <a:lstStyle/>
            <a:p>
              <a:pPr algn="ctr"/>
              <a:r>
                <a:rPr lang="en-US" b="1"/>
                <a:t>Community</a:t>
              </a:r>
            </a:p>
          </p:txBody>
        </p:sp>
      </p:grpSp>
      <p:grpSp>
        <p:nvGrpSpPr>
          <p:cNvPr id="16" name="Group 55"/>
          <p:cNvGrpSpPr>
            <a:grpSpLocks/>
          </p:cNvGrpSpPr>
          <p:nvPr/>
        </p:nvGrpSpPr>
        <p:grpSpPr bwMode="auto">
          <a:xfrm>
            <a:off x="3657600" y="3392488"/>
            <a:ext cx="2032000" cy="1398587"/>
            <a:chOff x="3657599" y="3392689"/>
            <a:chExt cx="2032002" cy="1397738"/>
          </a:xfrm>
        </p:grpSpPr>
        <p:grpSp>
          <p:nvGrpSpPr>
            <p:cNvPr id="17" name="Group 44"/>
            <p:cNvGrpSpPr>
              <a:grpSpLocks/>
            </p:cNvGrpSpPr>
            <p:nvPr/>
          </p:nvGrpSpPr>
          <p:grpSpPr bwMode="auto">
            <a:xfrm>
              <a:off x="4020455" y="3392689"/>
              <a:ext cx="1141659" cy="1397738"/>
              <a:chOff x="4020455" y="3392689"/>
              <a:chExt cx="1141659" cy="1397738"/>
            </a:xfrm>
          </p:grpSpPr>
          <p:pic>
            <p:nvPicPr>
              <p:cNvPr id="5137" name="Picture 45" descr="C:\Documents and Settings\Administrator\Local Settings\Temporary Internet Files\Content.IE5\LYVUYDEI\MCj04404010000[1].png"/>
              <p:cNvPicPr>
                <a:picLocks noChangeAspect="1" noChangeArrowheads="1"/>
              </p:cNvPicPr>
              <p:nvPr/>
            </p:nvPicPr>
            <p:blipFill>
              <a:blip r:embed="rId21" cstate="email"/>
              <a:srcRect/>
              <a:stretch>
                <a:fillRect/>
              </a:stretch>
            </p:blipFill>
            <p:spPr bwMode="auto">
              <a:xfrm>
                <a:off x="4151103" y="3392689"/>
                <a:ext cx="921656" cy="921656"/>
              </a:xfrm>
              <a:prstGeom prst="rect">
                <a:avLst/>
              </a:prstGeom>
              <a:noFill/>
              <a:ln w="9525">
                <a:noFill/>
                <a:miter lim="800000"/>
                <a:headEnd/>
                <a:tailEnd/>
              </a:ln>
            </p:spPr>
          </p:pic>
          <p:sp>
            <p:nvSpPr>
              <p:cNvPr id="5138" name="TextBox 43"/>
              <p:cNvSpPr txBox="1">
                <a:spLocks noChangeArrowheads="1"/>
              </p:cNvSpPr>
              <p:nvPr/>
            </p:nvSpPr>
            <p:spPr bwMode="auto">
              <a:xfrm>
                <a:off x="4020455" y="4267207"/>
                <a:ext cx="1141659" cy="523220"/>
              </a:xfrm>
              <a:prstGeom prst="rect">
                <a:avLst/>
              </a:prstGeom>
              <a:noFill/>
              <a:ln w="9525">
                <a:noFill/>
                <a:miter lim="800000"/>
                <a:headEnd/>
                <a:tailEnd/>
              </a:ln>
            </p:spPr>
            <p:txBody>
              <a:bodyPr wrap="none">
                <a:spAutoFit/>
              </a:bodyPr>
              <a:lstStyle/>
              <a:p>
                <a:pPr algn="ctr">
                  <a:lnSpc>
                    <a:spcPct val="100000"/>
                  </a:lnSpc>
                  <a:spcBef>
                    <a:spcPct val="0"/>
                  </a:spcBef>
                </a:pPr>
                <a:r>
                  <a:rPr lang="en-US" b="1"/>
                  <a:t>Curriculum</a:t>
                </a:r>
              </a:p>
              <a:p>
                <a:pPr algn="ctr">
                  <a:lnSpc>
                    <a:spcPct val="100000"/>
                  </a:lnSpc>
                  <a:spcBef>
                    <a:spcPct val="0"/>
                  </a:spcBef>
                </a:pPr>
                <a:r>
                  <a:rPr lang="en-US" b="1"/>
                  <a:t>Materials</a:t>
                </a:r>
              </a:p>
            </p:txBody>
          </p:sp>
        </p:grpSp>
        <p:cxnSp>
          <p:nvCxnSpPr>
            <p:cNvPr id="5135" name="Straight Arrow Connector 52"/>
            <p:cNvCxnSpPr>
              <a:cxnSpLocks noChangeShapeType="1"/>
            </p:cNvCxnSpPr>
            <p:nvPr/>
          </p:nvCxnSpPr>
          <p:spPr bwMode="auto">
            <a:xfrm flipV="1">
              <a:off x="5000189" y="3831771"/>
              <a:ext cx="689412" cy="21746"/>
            </a:xfrm>
            <a:prstGeom prst="straightConnector1">
              <a:avLst/>
            </a:prstGeom>
            <a:noFill/>
            <a:ln w="9525" algn="ctr">
              <a:solidFill>
                <a:schemeClr val="tx1"/>
              </a:solidFill>
              <a:round/>
              <a:headEnd/>
              <a:tailEnd type="arrow" w="med" len="med"/>
            </a:ln>
          </p:spPr>
        </p:cxnSp>
        <p:cxnSp>
          <p:nvCxnSpPr>
            <p:cNvPr id="5136" name="Straight Arrow Connector 54"/>
            <p:cNvCxnSpPr>
              <a:cxnSpLocks noChangeShapeType="1"/>
            </p:cNvCxnSpPr>
            <p:nvPr/>
          </p:nvCxnSpPr>
          <p:spPr bwMode="auto">
            <a:xfrm rot="10800000" flipV="1">
              <a:off x="3657599" y="3853516"/>
              <a:ext cx="580589" cy="7283"/>
            </a:xfrm>
            <a:prstGeom prst="straightConnector1">
              <a:avLst/>
            </a:prstGeom>
            <a:noFill/>
            <a:ln w="9525" algn="ctr">
              <a:solidFill>
                <a:schemeClr val="tx1"/>
              </a:solidFill>
              <a:round/>
              <a:headEn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Connections Learning and ALAW</a:t>
            </a:r>
            <a:br>
              <a:rPr lang="en-US" dirty="0" smtClean="0"/>
            </a:br>
            <a:endParaRPr lang="en-US" dirty="0"/>
          </a:p>
        </p:txBody>
      </p:sp>
      <p:pic>
        <p:nvPicPr>
          <p:cNvPr id="4" name="Picture 1" descr="image00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29001" y="5181600"/>
            <a:ext cx="1447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cstate="print"/>
          <a:srcRect t="18182" b="54546"/>
          <a:stretch>
            <a:fillRect/>
          </a:stretch>
        </p:blipFill>
        <p:spPr bwMode="auto">
          <a:xfrm>
            <a:off x="2057400" y="5943600"/>
            <a:ext cx="1143000" cy="304800"/>
          </a:xfrm>
          <a:prstGeom prst="rect">
            <a:avLst/>
          </a:prstGeom>
          <a:noFill/>
          <a:ln w="9525">
            <a:noFill/>
            <a:miter lim="800000"/>
            <a:headEnd/>
            <a:tailEnd/>
          </a:ln>
          <a:effectLst/>
        </p:spPr>
      </p:pic>
      <p:sp>
        <p:nvSpPr>
          <p:cNvPr id="8" name="Subtitle 7"/>
          <p:cNvSpPr>
            <a:spLocks noGrp="1"/>
          </p:cNvSpPr>
          <p:nvPr>
            <p:ph type="subTitle" idx="1"/>
          </p:nvPr>
        </p:nvSpPr>
        <p:spPr>
          <a:xfrm>
            <a:off x="838200" y="2209800"/>
            <a:ext cx="7620000" cy="685800"/>
          </a:xfrm>
        </p:spPr>
        <p:txBody>
          <a:bodyPr/>
          <a:lstStyle/>
          <a:p>
            <a:pPr algn="ctr"/>
            <a:r>
              <a:rPr lang="en-US" dirty="0" smtClean="0"/>
              <a:t>“We connect kids with their potential.”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auto">
          <a:xfrm>
            <a:off x="828675" y="1515838"/>
            <a:ext cx="7386411" cy="3578225"/>
          </a:xfrm>
          <a:prstGeom prst="rect">
            <a:avLst/>
          </a:prstGeom>
          <a:noFill/>
          <a:ln w="9525">
            <a:noFill/>
            <a:miter lim="800000"/>
            <a:headEnd/>
            <a:tailEnd/>
          </a:ln>
        </p:spPr>
        <p:txBody>
          <a:bodyPr/>
          <a:lstStyle/>
          <a:p>
            <a:pPr marL="342900" indent="-342900">
              <a:lnSpc>
                <a:spcPct val="100000"/>
              </a:lnSpc>
              <a:spcBef>
                <a:spcPct val="20000"/>
              </a:spcBef>
              <a:buFont typeface="Wingdings" pitchFamily="2" charset="2"/>
              <a:buBlip>
                <a:blip r:embed="rId3"/>
              </a:buBlip>
            </a:pPr>
            <a:r>
              <a:rPr lang="en-US" sz="2400" dirty="0" smtClean="0"/>
              <a:t>Full-time and blended options through the Barron Area School District</a:t>
            </a:r>
            <a:endParaRPr lang="en-US" sz="2400" dirty="0"/>
          </a:p>
          <a:p>
            <a:pPr marL="342900" indent="-342900">
              <a:lnSpc>
                <a:spcPct val="100000"/>
              </a:lnSpc>
              <a:spcBef>
                <a:spcPct val="20000"/>
              </a:spcBef>
              <a:buFont typeface="Wingdings" pitchFamily="2" charset="2"/>
              <a:buBlip>
                <a:blip r:embed="rId3"/>
              </a:buBlip>
            </a:pPr>
            <a:r>
              <a:rPr lang="en-US" sz="2400" dirty="0" smtClean="0"/>
              <a:t>Primary provider for grades K-6</a:t>
            </a:r>
          </a:p>
          <a:p>
            <a:pPr marL="342900" indent="-342900">
              <a:lnSpc>
                <a:spcPct val="100000"/>
              </a:lnSpc>
              <a:spcBef>
                <a:spcPct val="20000"/>
              </a:spcBef>
              <a:buFont typeface="Wingdings" pitchFamily="2" charset="2"/>
              <a:buBlip>
                <a:blip r:embed="rId3"/>
              </a:buBlip>
            </a:pPr>
            <a:r>
              <a:rPr lang="en-US" sz="2400" dirty="0" smtClean="0"/>
              <a:t>Secondary provider for grades 7-12 </a:t>
            </a:r>
            <a:endParaRPr lang="en-US" sz="2400" dirty="0"/>
          </a:p>
          <a:p>
            <a:pPr marL="342900" indent="-342900">
              <a:lnSpc>
                <a:spcPct val="100000"/>
              </a:lnSpc>
              <a:spcBef>
                <a:spcPct val="20000"/>
              </a:spcBef>
              <a:buFont typeface="Wingdings" pitchFamily="2" charset="2"/>
              <a:buBlip>
                <a:blip r:embed="rId3"/>
              </a:buBlip>
            </a:pPr>
            <a:r>
              <a:rPr lang="en-US" sz="2400" dirty="0" smtClean="0"/>
              <a:t>Available to all Wisconsin students</a:t>
            </a:r>
          </a:p>
          <a:p>
            <a:pPr marL="342900" indent="-342900">
              <a:spcBef>
                <a:spcPct val="20000"/>
              </a:spcBef>
              <a:buBlip>
                <a:blip r:embed="rId3"/>
              </a:buBlip>
            </a:pPr>
            <a:r>
              <a:rPr lang="en-US" sz="2400" dirty="0" smtClean="0"/>
              <a:t>Wisconsin-licensed teachers</a:t>
            </a:r>
          </a:p>
          <a:p>
            <a:pPr marL="342900" indent="-342900">
              <a:spcBef>
                <a:spcPct val="20000"/>
              </a:spcBef>
              <a:buBlip>
                <a:blip r:embed="rId3"/>
              </a:buBlip>
            </a:pPr>
            <a:r>
              <a:rPr lang="en-US" sz="2400" dirty="0" smtClean="0"/>
              <a:t>Tuition Free</a:t>
            </a:r>
          </a:p>
          <a:p>
            <a:pPr marL="342900" indent="-342900">
              <a:lnSpc>
                <a:spcPct val="100000"/>
              </a:lnSpc>
              <a:spcBef>
                <a:spcPct val="20000"/>
              </a:spcBef>
              <a:buFont typeface="Wingdings" pitchFamily="2" charset="2"/>
              <a:buBlip>
                <a:blip r:embed="rId3"/>
              </a:buBlip>
            </a:pPr>
            <a:endParaRPr lang="en-US" sz="2400" dirty="0" smtClean="0"/>
          </a:p>
          <a:p>
            <a:pPr marL="342900" indent="-342900">
              <a:lnSpc>
                <a:spcPct val="100000"/>
              </a:lnSpc>
              <a:spcBef>
                <a:spcPct val="20000"/>
              </a:spcBef>
              <a:buFont typeface="Wingdings" pitchFamily="2" charset="2"/>
              <a:buBlip>
                <a:blip r:embed="rId3"/>
              </a:buBlip>
            </a:pPr>
            <a:endParaRPr lang="en-US" sz="2400" dirty="0"/>
          </a:p>
        </p:txBody>
      </p:sp>
      <p:sp>
        <p:nvSpPr>
          <p:cNvPr id="6147" name="Text Box 3"/>
          <p:cNvSpPr txBox="1">
            <a:spLocks noChangeArrowheads="1"/>
          </p:cNvSpPr>
          <p:nvPr/>
        </p:nvSpPr>
        <p:spPr bwMode="auto">
          <a:xfrm>
            <a:off x="612775" y="508904"/>
            <a:ext cx="8255000" cy="535531"/>
          </a:xfrm>
          <a:prstGeom prst="rect">
            <a:avLst/>
          </a:prstGeom>
          <a:noFill/>
          <a:ln w="9525">
            <a:noFill/>
            <a:miter lim="800000"/>
            <a:headEnd/>
            <a:tailEnd/>
          </a:ln>
        </p:spPr>
        <p:txBody>
          <a:bodyPr>
            <a:spAutoFit/>
          </a:bodyPr>
          <a:lstStyle/>
          <a:p>
            <a:pPr algn="ctr">
              <a:lnSpc>
                <a:spcPct val="90000"/>
              </a:lnSpc>
              <a:spcBef>
                <a:spcPct val="50000"/>
              </a:spcBef>
              <a:buClrTx/>
              <a:buFontTx/>
              <a:buNone/>
            </a:pPr>
            <a:r>
              <a:rPr lang="en-US" sz="3200" b="1" dirty="0" smtClean="0">
                <a:solidFill>
                  <a:srgbClr val="ED8823"/>
                </a:solidFill>
                <a:latin typeface="Arial" pitchFamily="34" charset="0"/>
                <a:cs typeface="Arial" pitchFamily="34" charset="0"/>
              </a:rPr>
              <a:t>Connections Learning</a:t>
            </a:r>
            <a:endParaRPr lang="en-US" sz="3200" b="1" dirty="0">
              <a:solidFill>
                <a:srgbClr val="ED8823"/>
              </a:solidFill>
              <a:latin typeface="Arial" pitchFamily="34" charset="0"/>
              <a:cs typeface="Arial" pitchFamily="34" charset="0"/>
            </a:endParaRPr>
          </a:p>
        </p:txBody>
      </p:sp>
      <p:sp>
        <p:nvSpPr>
          <p:cNvPr id="6148" name="Text Box 3"/>
          <p:cNvSpPr txBox="1">
            <a:spLocks noChangeArrowheads="1"/>
          </p:cNvSpPr>
          <p:nvPr/>
        </p:nvSpPr>
        <p:spPr bwMode="auto">
          <a:xfrm>
            <a:off x="2492375" y="5624513"/>
            <a:ext cx="4735513" cy="757237"/>
          </a:xfrm>
          <a:prstGeom prst="rect">
            <a:avLst/>
          </a:prstGeom>
          <a:noFill/>
          <a:ln w="9525">
            <a:noFill/>
            <a:miter lim="800000"/>
            <a:headEnd/>
            <a:tailEnd/>
          </a:ln>
        </p:spPr>
        <p:txBody>
          <a:bodyPr>
            <a:spAutoFit/>
          </a:bodyPr>
          <a:lstStyle/>
          <a:p>
            <a:pPr algn="ctr">
              <a:lnSpc>
                <a:spcPct val="90000"/>
              </a:lnSpc>
              <a:spcBef>
                <a:spcPct val="50000"/>
              </a:spcBef>
              <a:buClrTx/>
              <a:buFontTx/>
              <a:buNone/>
            </a:pPr>
            <a:r>
              <a:rPr lang="en-US" sz="2400" b="1" i="1">
                <a:solidFill>
                  <a:srgbClr val="ED8823"/>
                </a:solidFill>
              </a:rPr>
              <a:t>Dedicated to student success in school…and in life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1146174" y="979261"/>
            <a:ext cx="7693025" cy="4941888"/>
          </a:xfrm>
          <a:prstGeom prst="rect">
            <a:avLst/>
          </a:prstGeom>
          <a:noFill/>
          <a:ln w="9525">
            <a:noFill/>
            <a:miter lim="800000"/>
            <a:headEnd/>
            <a:tailEnd/>
          </a:ln>
        </p:spPr>
        <p:txBody>
          <a:bodyPr/>
          <a:lstStyle/>
          <a:p>
            <a:pPr marL="342900" indent="-342900">
              <a:lnSpc>
                <a:spcPct val="100000"/>
              </a:lnSpc>
              <a:spcBef>
                <a:spcPct val="20000"/>
              </a:spcBef>
              <a:buFont typeface="Wingdings" pitchFamily="2" charset="2"/>
              <a:buBlip>
                <a:blip r:embed="rId3"/>
              </a:buBlip>
            </a:pPr>
            <a:r>
              <a:rPr lang="en-US" sz="2400" dirty="0" smtClean="0"/>
              <a:t>Large percentage of offline work</a:t>
            </a:r>
            <a:endParaRPr lang="en-US" sz="2400" dirty="0"/>
          </a:p>
          <a:p>
            <a:pPr marL="342900" indent="-342900">
              <a:lnSpc>
                <a:spcPct val="100000"/>
              </a:lnSpc>
              <a:spcBef>
                <a:spcPct val="20000"/>
              </a:spcBef>
              <a:buFont typeface="Wingdings" pitchFamily="2" charset="2"/>
              <a:buBlip>
                <a:blip r:embed="rId3"/>
              </a:buBlip>
            </a:pPr>
            <a:r>
              <a:rPr lang="en-US" sz="2400" dirty="0" smtClean="0"/>
              <a:t>Learning </a:t>
            </a:r>
            <a:r>
              <a:rPr lang="en-US" sz="2400" dirty="0"/>
              <a:t>Coach </a:t>
            </a:r>
            <a:r>
              <a:rPr lang="en-US" sz="2400" dirty="0" smtClean="0"/>
              <a:t>involvement</a:t>
            </a:r>
            <a:endParaRPr lang="en-US" sz="2400" dirty="0"/>
          </a:p>
          <a:p>
            <a:pPr marL="800100" lvl="1" indent="-342900">
              <a:spcBef>
                <a:spcPct val="20000"/>
              </a:spcBef>
              <a:buClr>
                <a:srgbClr val="FFCC00"/>
              </a:buClr>
              <a:buFont typeface="Wingdings" pitchFamily="2" charset="2"/>
              <a:buChar char="ü"/>
            </a:pPr>
            <a:r>
              <a:rPr lang="en-US" sz="2000" dirty="0" smtClean="0"/>
              <a:t>Administrative tasks</a:t>
            </a:r>
          </a:p>
          <a:p>
            <a:pPr marL="1257300" lvl="2" indent="-342900">
              <a:spcBef>
                <a:spcPct val="20000"/>
              </a:spcBef>
              <a:buClr>
                <a:srgbClr val="FFCC00"/>
              </a:buClr>
              <a:buFont typeface="Arial" pitchFamily="34" charset="0"/>
              <a:buChar char="•"/>
            </a:pPr>
            <a:r>
              <a:rPr lang="en-US" dirty="0" smtClean="0"/>
              <a:t>Check schedule, </a:t>
            </a:r>
            <a:r>
              <a:rPr lang="en-US" dirty="0"/>
              <a:t>messages, </a:t>
            </a:r>
            <a:r>
              <a:rPr lang="en-US" dirty="0" smtClean="0"/>
              <a:t>to-do list</a:t>
            </a:r>
          </a:p>
          <a:p>
            <a:pPr marL="1257300" lvl="2" indent="-342900">
              <a:spcBef>
                <a:spcPct val="20000"/>
              </a:spcBef>
              <a:buClr>
                <a:srgbClr val="FFCC00"/>
              </a:buClr>
              <a:buFont typeface="Arial" pitchFamily="34" charset="0"/>
              <a:buChar char="•"/>
            </a:pPr>
            <a:r>
              <a:rPr lang="en-US" dirty="0" smtClean="0"/>
              <a:t>Take attendance</a:t>
            </a:r>
            <a:endParaRPr lang="en-US" dirty="0"/>
          </a:p>
          <a:p>
            <a:pPr marL="800100" lvl="1" indent="-342900">
              <a:spcBef>
                <a:spcPct val="20000"/>
              </a:spcBef>
              <a:buClr>
                <a:srgbClr val="FFCC00"/>
              </a:buClr>
              <a:buFont typeface="Wingdings" pitchFamily="2" charset="2"/>
              <a:buChar char="ü"/>
            </a:pPr>
            <a:r>
              <a:rPr lang="en-US" sz="2000" dirty="0" smtClean="0"/>
              <a:t>Student’s learning time</a:t>
            </a:r>
          </a:p>
          <a:p>
            <a:pPr marL="1257300" lvl="2" indent="-342900">
              <a:spcBef>
                <a:spcPct val="20000"/>
              </a:spcBef>
              <a:buClr>
                <a:srgbClr val="FFCC00"/>
              </a:buClr>
              <a:buFont typeface="Arial" pitchFamily="34" charset="0"/>
              <a:buChar char="•"/>
            </a:pPr>
            <a:r>
              <a:rPr lang="en-US" dirty="0" smtClean="0"/>
              <a:t>Oversee most daily activities</a:t>
            </a:r>
          </a:p>
          <a:p>
            <a:pPr marL="1257300" lvl="2" indent="-342900">
              <a:spcBef>
                <a:spcPct val="20000"/>
              </a:spcBef>
              <a:buClr>
                <a:srgbClr val="FFCC00"/>
              </a:buClr>
              <a:buFont typeface="Arial" pitchFamily="34" charset="0"/>
              <a:buChar char="•"/>
            </a:pPr>
            <a:r>
              <a:rPr lang="en-US" dirty="0" smtClean="0"/>
              <a:t>Listen to reading and check understanding</a:t>
            </a:r>
          </a:p>
          <a:p>
            <a:pPr marL="1257300" lvl="2" indent="-342900">
              <a:spcBef>
                <a:spcPct val="20000"/>
              </a:spcBef>
              <a:buClr>
                <a:srgbClr val="FFCC00"/>
              </a:buClr>
              <a:buFont typeface="Arial" pitchFamily="34" charset="0"/>
              <a:buChar char="•"/>
            </a:pPr>
            <a:r>
              <a:rPr lang="en-US" dirty="0" smtClean="0"/>
              <a:t>Consult with teacher and monitor grades</a:t>
            </a:r>
          </a:p>
          <a:p>
            <a:pPr marL="342900" indent="-342900">
              <a:lnSpc>
                <a:spcPct val="100000"/>
              </a:lnSpc>
              <a:spcBef>
                <a:spcPct val="20000"/>
              </a:spcBef>
              <a:buFont typeface="Wingdings" pitchFamily="2" charset="2"/>
              <a:buBlip>
                <a:blip r:embed="rId3"/>
              </a:buBlip>
            </a:pPr>
            <a:r>
              <a:rPr lang="en-US" sz="2400" dirty="0" smtClean="0"/>
              <a:t>Teacher interaction </a:t>
            </a:r>
          </a:p>
          <a:p>
            <a:pPr marL="800100" lvl="1" indent="-342900">
              <a:spcBef>
                <a:spcPct val="20000"/>
              </a:spcBef>
              <a:buClr>
                <a:srgbClr val="FFCC00"/>
              </a:buClr>
              <a:buFont typeface="Wingdings" pitchFamily="2" charset="2"/>
              <a:buChar char="ü"/>
            </a:pPr>
            <a:r>
              <a:rPr lang="en-US" sz="2000" dirty="0" smtClean="0"/>
              <a:t>Primarily with learning coach plus regular student meetings</a:t>
            </a:r>
          </a:p>
          <a:p>
            <a:pPr marL="800100" lvl="1" indent="-342900">
              <a:spcBef>
                <a:spcPct val="20000"/>
              </a:spcBef>
              <a:buClr>
                <a:srgbClr val="FFCC00"/>
              </a:buClr>
              <a:buFont typeface="Wingdings" pitchFamily="2" charset="2"/>
              <a:buChar char="ü"/>
            </a:pPr>
            <a:r>
              <a:rPr lang="en-US" sz="2000" dirty="0" smtClean="0"/>
              <a:t>Phone, </a:t>
            </a:r>
            <a:r>
              <a:rPr lang="en-US" sz="2000" dirty="0" err="1" smtClean="0"/>
              <a:t>WebMail</a:t>
            </a:r>
            <a:r>
              <a:rPr lang="en-US" sz="2000" dirty="0" smtClean="0"/>
              <a:t>, and mailed portfolios</a:t>
            </a:r>
          </a:p>
          <a:p>
            <a:pPr marL="342900" indent="-342900">
              <a:lnSpc>
                <a:spcPct val="100000"/>
              </a:lnSpc>
              <a:spcBef>
                <a:spcPct val="20000"/>
              </a:spcBef>
              <a:buFont typeface="Wingdings" pitchFamily="2" charset="2"/>
              <a:buBlip>
                <a:blip r:embed="rId3"/>
              </a:buBlip>
            </a:pPr>
            <a:r>
              <a:rPr lang="en-US" sz="2400" dirty="0" smtClean="0"/>
              <a:t>Scheduling</a:t>
            </a:r>
            <a:endParaRPr lang="en-US" sz="2400" dirty="0"/>
          </a:p>
          <a:p>
            <a:pPr marL="800100" lvl="1" indent="-342900">
              <a:spcBef>
                <a:spcPct val="20000"/>
              </a:spcBef>
              <a:buClr>
                <a:srgbClr val="FFCC00"/>
              </a:buClr>
              <a:buFont typeface="Wingdings" pitchFamily="2" charset="2"/>
              <a:buChar char="ü"/>
            </a:pPr>
            <a:r>
              <a:rPr lang="en-US" sz="2000" dirty="0" smtClean="0"/>
              <a:t>Very flexible, though students must keep up</a:t>
            </a:r>
            <a:endParaRPr lang="en-US" sz="2000" dirty="0"/>
          </a:p>
          <a:p>
            <a:pPr marL="800100" lvl="1" indent="-342900">
              <a:spcBef>
                <a:spcPct val="20000"/>
              </a:spcBef>
              <a:buClr>
                <a:srgbClr val="FFCC00"/>
              </a:buClr>
              <a:buFont typeface="Wingdings" pitchFamily="2" charset="2"/>
              <a:buChar char="ü"/>
            </a:pPr>
            <a:r>
              <a:rPr lang="en-US" sz="2000" dirty="0" smtClean="0"/>
              <a:t>Lessons </a:t>
            </a:r>
            <a:r>
              <a:rPr lang="en-US" sz="2000" dirty="0"/>
              <a:t>and assessments completed in order</a:t>
            </a:r>
          </a:p>
          <a:p>
            <a:pPr marL="342900" indent="-342900">
              <a:lnSpc>
                <a:spcPct val="100000"/>
              </a:lnSpc>
              <a:spcBef>
                <a:spcPct val="20000"/>
              </a:spcBef>
            </a:pPr>
            <a:endParaRPr lang="en-US" sz="2000" dirty="0"/>
          </a:p>
          <a:p>
            <a:pPr marL="342900" indent="-342900">
              <a:lnSpc>
                <a:spcPct val="100000"/>
              </a:lnSpc>
              <a:spcBef>
                <a:spcPct val="20000"/>
              </a:spcBef>
              <a:buFont typeface="Wingdings" pitchFamily="2" charset="2"/>
              <a:buBlip>
                <a:blip r:embed="rId3"/>
              </a:buBlip>
            </a:pPr>
            <a:endParaRPr lang="en-US" sz="2000" dirty="0"/>
          </a:p>
        </p:txBody>
      </p:sp>
      <p:sp>
        <p:nvSpPr>
          <p:cNvPr id="10243" name="Text Box 3"/>
          <p:cNvSpPr txBox="1">
            <a:spLocks noChangeArrowheads="1"/>
          </p:cNvSpPr>
          <p:nvPr/>
        </p:nvSpPr>
        <p:spPr bwMode="auto">
          <a:xfrm>
            <a:off x="612775" y="350158"/>
            <a:ext cx="8255000" cy="534988"/>
          </a:xfrm>
          <a:prstGeom prst="rect">
            <a:avLst/>
          </a:prstGeom>
          <a:noFill/>
          <a:ln w="9525">
            <a:noFill/>
            <a:miter lim="800000"/>
            <a:headEnd/>
            <a:tailEnd/>
          </a:ln>
        </p:spPr>
        <p:txBody>
          <a:bodyPr>
            <a:spAutoFit/>
          </a:bodyPr>
          <a:lstStyle/>
          <a:p>
            <a:pPr algn="ctr">
              <a:lnSpc>
                <a:spcPct val="90000"/>
              </a:lnSpc>
              <a:spcBef>
                <a:spcPct val="50000"/>
              </a:spcBef>
              <a:buClrTx/>
              <a:buFontTx/>
              <a:buNone/>
            </a:pPr>
            <a:r>
              <a:rPr lang="en-US" sz="3200" b="1" dirty="0" smtClean="0">
                <a:solidFill>
                  <a:srgbClr val="ED8823"/>
                </a:solidFill>
              </a:rPr>
              <a:t>Our Elementary School Program</a:t>
            </a:r>
            <a:endParaRPr lang="en-US" sz="3200" b="1" dirty="0">
              <a:solidFill>
                <a:srgbClr val="ED8823"/>
              </a:solidFill>
            </a:endParaRPr>
          </a:p>
        </p:txBody>
      </p:sp>
      <p:pic>
        <p:nvPicPr>
          <p:cNvPr id="4" name="Picture 3" descr="DSCF0533.jpg"/>
          <p:cNvPicPr>
            <a:picLocks noChangeAspect="1"/>
          </p:cNvPicPr>
          <p:nvPr/>
        </p:nvPicPr>
        <p:blipFill>
          <a:blip r:embed="rId4" cstate="email"/>
          <a:stretch>
            <a:fillRect/>
          </a:stretch>
        </p:blipFill>
        <p:spPr>
          <a:xfrm>
            <a:off x="6872362" y="957943"/>
            <a:ext cx="1908780" cy="2852057"/>
          </a:xfrm>
          <a:prstGeom prst="rect">
            <a:avLst/>
          </a:prstGeom>
          <a:ln>
            <a:noFill/>
          </a:ln>
          <a:effectLst>
            <a:softEdge rad="127000"/>
          </a:effectLst>
        </p:spPr>
        <p:style>
          <a:lnRef idx="2">
            <a:schemeClr val="accent3"/>
          </a:lnRef>
          <a:fillRef idx="1">
            <a:schemeClr val="lt1"/>
          </a:fillRef>
          <a:effectRef idx="0">
            <a:schemeClr val="accent3"/>
          </a:effectRef>
          <a:fontRef idx="minor">
            <a:schemeClr val="dk1"/>
          </a:fontRef>
        </p:style>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8" descr="I:\Connections_Academy\Marketing\Accreditation\Logos\AdvancEd Logos\AdvancED.Accred.Seal.gif"/>
          <p:cNvPicPr>
            <a:picLocks noChangeAspect="1" noChangeArrowheads="1"/>
          </p:cNvPicPr>
          <p:nvPr/>
        </p:nvPicPr>
        <p:blipFill>
          <a:blip r:embed="rId3" cstate="email"/>
          <a:srcRect l="1949" t="2335" r="3053"/>
          <a:stretch>
            <a:fillRect/>
          </a:stretch>
        </p:blipFill>
        <p:spPr bwMode="auto">
          <a:xfrm>
            <a:off x="4931220" y="2409372"/>
            <a:ext cx="3777352" cy="3882571"/>
          </a:xfrm>
          <a:prstGeom prst="rect">
            <a:avLst/>
          </a:prstGeom>
          <a:noFill/>
          <a:ln w="9525">
            <a:noFill/>
            <a:miter lim="800000"/>
            <a:headEnd/>
            <a:tailEnd/>
          </a:ln>
        </p:spPr>
      </p:pic>
      <p:sp>
        <p:nvSpPr>
          <p:cNvPr id="7170" name="Rectangle 2"/>
          <p:cNvSpPr>
            <a:spLocks noGrp="1" noChangeArrowheads="1"/>
          </p:cNvSpPr>
          <p:nvPr>
            <p:ph type="title" idx="4294967295"/>
          </p:nvPr>
        </p:nvSpPr>
        <p:spPr>
          <a:xfrm>
            <a:off x="584200" y="290513"/>
            <a:ext cx="8559800" cy="623887"/>
          </a:xfrm>
        </p:spPr>
        <p:txBody>
          <a:bodyPr/>
          <a:lstStyle/>
          <a:p>
            <a:pPr eaLnBrk="1" hangingPunct="1"/>
            <a:r>
              <a:rPr lang="en-US" sz="3200" dirty="0" smtClean="0">
                <a:solidFill>
                  <a:srgbClr val="ED8823"/>
                </a:solidFill>
              </a:rPr>
              <a:t>Accreditation</a:t>
            </a:r>
          </a:p>
        </p:txBody>
      </p:sp>
      <p:sp>
        <p:nvSpPr>
          <p:cNvPr id="7171" name="Rectangle 3"/>
          <p:cNvSpPr>
            <a:spLocks noGrp="1" noChangeArrowheads="1"/>
          </p:cNvSpPr>
          <p:nvPr>
            <p:ph type="body" sz="half" idx="4294967295"/>
          </p:nvPr>
        </p:nvSpPr>
        <p:spPr>
          <a:xfrm>
            <a:off x="1143000" y="1295400"/>
            <a:ext cx="5514975" cy="5003800"/>
          </a:xfrm>
        </p:spPr>
        <p:txBody>
          <a:bodyPr/>
          <a:lstStyle/>
          <a:p>
            <a:pPr eaLnBrk="1" hangingPunct="1">
              <a:buNone/>
            </a:pPr>
            <a:r>
              <a:rPr lang="en-US" dirty="0" smtClean="0"/>
              <a:t>Accredited by </a:t>
            </a:r>
            <a:r>
              <a:rPr lang="en-US" dirty="0" err="1" smtClean="0"/>
              <a:t>AdvancED</a:t>
            </a:r>
            <a:endParaRPr lang="en-US" dirty="0" smtClean="0"/>
          </a:p>
          <a:p>
            <a:pPr eaLnBrk="1" hangingPunct="1"/>
            <a:r>
              <a:rPr lang="en-US" dirty="0" smtClean="0"/>
              <a:t>A program of Barron School District</a:t>
            </a:r>
          </a:p>
          <a:p>
            <a:pPr eaLnBrk="1" hangingPunct="1"/>
            <a:r>
              <a:rPr lang="en-US" dirty="0" smtClean="0"/>
              <a:t>Curriculum meets or exceeds Wisconsin requirements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nd_materials_SM.jpg"/>
          <p:cNvPicPr>
            <a:picLocks noChangeAspect="1"/>
          </p:cNvPicPr>
          <p:nvPr/>
        </p:nvPicPr>
        <p:blipFill>
          <a:blip r:embed="rId3" cstate="email"/>
          <a:stretch>
            <a:fillRect/>
          </a:stretch>
        </p:blipFill>
        <p:spPr>
          <a:xfrm>
            <a:off x="685800" y="2096633"/>
            <a:ext cx="4164971" cy="2823710"/>
          </a:xfrm>
          <a:prstGeom prst="rect">
            <a:avLst/>
          </a:prstGeom>
        </p:spPr>
      </p:pic>
      <p:sp>
        <p:nvSpPr>
          <p:cNvPr id="8194" name="Rectangle 2"/>
          <p:cNvSpPr>
            <a:spLocks noGrp="1" noChangeArrowheads="1"/>
          </p:cNvSpPr>
          <p:nvPr>
            <p:ph type="title" idx="4294967295"/>
          </p:nvPr>
        </p:nvSpPr>
        <p:spPr>
          <a:xfrm>
            <a:off x="1014413" y="0"/>
            <a:ext cx="8129587" cy="990600"/>
          </a:xfrm>
        </p:spPr>
        <p:txBody>
          <a:bodyPr/>
          <a:lstStyle/>
          <a:p>
            <a:r>
              <a:rPr lang="en-US" sz="3200" dirty="0" smtClean="0">
                <a:solidFill>
                  <a:srgbClr val="ED8823"/>
                </a:solidFill>
              </a:rPr>
              <a:t>Connections Learning provides</a:t>
            </a:r>
          </a:p>
        </p:txBody>
      </p:sp>
      <p:sp>
        <p:nvSpPr>
          <p:cNvPr id="8196" name="Rectangle 6"/>
          <p:cNvSpPr>
            <a:spLocks noChangeArrowheads="1"/>
          </p:cNvSpPr>
          <p:nvPr/>
        </p:nvSpPr>
        <p:spPr bwMode="auto">
          <a:xfrm>
            <a:off x="4630058" y="1088346"/>
            <a:ext cx="4181021" cy="4760912"/>
          </a:xfrm>
          <a:prstGeom prst="rect">
            <a:avLst/>
          </a:prstGeom>
          <a:noFill/>
          <a:ln w="9525">
            <a:noFill/>
            <a:miter lim="800000"/>
            <a:headEnd/>
            <a:tailEnd/>
          </a:ln>
        </p:spPr>
        <p:txBody>
          <a:bodyPr/>
          <a:lstStyle/>
          <a:p>
            <a:pPr marL="342900" indent="-342900">
              <a:lnSpc>
                <a:spcPct val="100000"/>
              </a:lnSpc>
              <a:spcBef>
                <a:spcPct val="20000"/>
              </a:spcBef>
              <a:buBlip>
                <a:blip r:embed="rId4"/>
              </a:buBlip>
            </a:pPr>
            <a:r>
              <a:rPr lang="en-US" sz="2400" dirty="0" smtClean="0"/>
              <a:t>Online and printed texts</a:t>
            </a:r>
          </a:p>
          <a:p>
            <a:pPr marL="342900" indent="-342900">
              <a:lnSpc>
                <a:spcPct val="100000"/>
              </a:lnSpc>
              <a:spcBef>
                <a:spcPct val="20000"/>
              </a:spcBef>
              <a:buBlip>
                <a:blip r:embed="rId4"/>
              </a:buBlip>
            </a:pPr>
            <a:r>
              <a:rPr lang="en-US" sz="2400" dirty="0" smtClean="0"/>
              <a:t>Workbooks </a:t>
            </a:r>
            <a:r>
              <a:rPr lang="en-US" sz="2400" dirty="0"/>
              <a:t>and </a:t>
            </a:r>
            <a:r>
              <a:rPr lang="en-US" sz="2400" dirty="0" err="1" smtClean="0"/>
              <a:t>manipulatives</a:t>
            </a:r>
            <a:endParaRPr lang="en-US" sz="2400" dirty="0"/>
          </a:p>
          <a:p>
            <a:pPr marL="342900" indent="-342900">
              <a:lnSpc>
                <a:spcPct val="100000"/>
              </a:lnSpc>
              <a:spcBef>
                <a:spcPct val="20000"/>
              </a:spcBef>
              <a:buBlip>
                <a:blip r:embed="rId4"/>
              </a:buBlip>
            </a:pPr>
            <a:r>
              <a:rPr lang="en-US" sz="2400" dirty="0" smtClean="0"/>
              <a:t>Other </a:t>
            </a:r>
            <a:r>
              <a:rPr lang="en-US" sz="2400" dirty="0"/>
              <a:t>materials (e.g., science kit and art </a:t>
            </a:r>
            <a:r>
              <a:rPr lang="en-US" sz="2400" dirty="0" smtClean="0"/>
              <a:t>supplies)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ttp://i1-news.softpedia-static.com/images/news-700/Google-Earth-for-Android-Gets-Tegra-2-Bug-Fix-Still-Doesn-t-Correct-Issue.png"/>
          <p:cNvPicPr>
            <a:picLocks noChangeAspect="1" noChangeArrowheads="1"/>
          </p:cNvPicPr>
          <p:nvPr/>
        </p:nvPicPr>
        <p:blipFill>
          <a:blip r:embed="rId3" cstate="print"/>
          <a:srcRect/>
          <a:stretch>
            <a:fillRect/>
          </a:stretch>
        </p:blipFill>
        <p:spPr bwMode="auto">
          <a:xfrm>
            <a:off x="2971800" y="3810000"/>
            <a:ext cx="3276600" cy="685800"/>
          </a:xfrm>
          <a:prstGeom prst="rect">
            <a:avLst/>
          </a:prstGeom>
          <a:noFill/>
        </p:spPr>
      </p:pic>
      <p:sp>
        <p:nvSpPr>
          <p:cNvPr id="2" name="Title 1"/>
          <p:cNvSpPr>
            <a:spLocks noGrp="1"/>
          </p:cNvSpPr>
          <p:nvPr>
            <p:ph type="title"/>
          </p:nvPr>
        </p:nvSpPr>
        <p:spPr>
          <a:xfrm>
            <a:off x="685800" y="0"/>
            <a:ext cx="8458200" cy="838200"/>
          </a:xfrm>
          <a:effectLst/>
        </p:spPr>
        <p:txBody>
          <a:bodyPr/>
          <a:lstStyle/>
          <a:p>
            <a:r>
              <a:rPr lang="en-US" sz="4000" dirty="0" smtClean="0"/>
              <a:t>Leading Curriculum Partners</a:t>
            </a:r>
            <a:endParaRPr lang="en-US" sz="4000" dirty="0">
              <a:ln w="3175">
                <a:solidFill>
                  <a:schemeClr val="accent1">
                    <a:lumMod val="50000"/>
                  </a:schemeClr>
                </a:solidFill>
              </a:ln>
              <a:effectLst/>
            </a:endParaRPr>
          </a:p>
        </p:txBody>
      </p:sp>
      <p:pic>
        <p:nvPicPr>
          <p:cNvPr id="1044" name="Picture 20" descr="C:\Users\rgozhansky\Desktop\Presentation_Kevin\Art\Logos\Final_Logos_for_Use\LittlePlanetLearning.png">
            <a:hlinkClick r:id="rId4"/>
          </p:cNvPr>
          <p:cNvPicPr>
            <a:picLocks noChangeAspect="1" noChangeArrowheads="1"/>
          </p:cNvPicPr>
          <p:nvPr/>
        </p:nvPicPr>
        <p:blipFill>
          <a:blip r:embed="rId5" cstate="print"/>
          <a:srcRect/>
          <a:stretch>
            <a:fillRect/>
          </a:stretch>
        </p:blipFill>
        <p:spPr bwMode="auto">
          <a:xfrm>
            <a:off x="6629400" y="5974080"/>
            <a:ext cx="881188" cy="883920"/>
          </a:xfrm>
          <a:prstGeom prst="rect">
            <a:avLst/>
          </a:prstGeom>
          <a:noFill/>
        </p:spPr>
      </p:pic>
      <p:pic>
        <p:nvPicPr>
          <p:cNvPr id="1045" name="Picture 21" descr="C:\Users\rgozhansky\Desktop\Presentation_Kevin\Art\Logos\Final_Logos_for_Use\DiscoveryEducationLogo.png">
            <a:hlinkClick r:id="rId6"/>
          </p:cNvPr>
          <p:cNvPicPr>
            <a:picLocks noChangeAspect="1" noChangeArrowheads="1"/>
          </p:cNvPicPr>
          <p:nvPr/>
        </p:nvPicPr>
        <p:blipFill>
          <a:blip r:embed="rId7" cstate="print"/>
          <a:srcRect/>
          <a:stretch>
            <a:fillRect/>
          </a:stretch>
        </p:blipFill>
        <p:spPr bwMode="auto">
          <a:xfrm>
            <a:off x="838200" y="1066800"/>
            <a:ext cx="1936081" cy="1191179"/>
          </a:xfrm>
          <a:prstGeom prst="rect">
            <a:avLst/>
          </a:prstGeom>
          <a:noFill/>
        </p:spPr>
      </p:pic>
      <p:pic>
        <p:nvPicPr>
          <p:cNvPr id="1046" name="Picture 22" descr="C:\Users\rgozhansky\Desktop\Presentation_Kevin\Art\Logos\Final_Logos_for_Use\McGrawHill-GlencoeLogo.jpg"/>
          <p:cNvPicPr>
            <a:picLocks noChangeAspect="1" noChangeArrowheads="1"/>
          </p:cNvPicPr>
          <p:nvPr/>
        </p:nvPicPr>
        <p:blipFill>
          <a:blip r:embed="rId8" cstate="print"/>
          <a:srcRect/>
          <a:stretch>
            <a:fillRect/>
          </a:stretch>
        </p:blipFill>
        <p:spPr bwMode="auto">
          <a:xfrm>
            <a:off x="990600" y="4191000"/>
            <a:ext cx="1925955" cy="620078"/>
          </a:xfrm>
          <a:prstGeom prst="rect">
            <a:avLst/>
          </a:prstGeom>
          <a:noFill/>
        </p:spPr>
      </p:pic>
      <p:pic>
        <p:nvPicPr>
          <p:cNvPr id="1047" name="Picture 23" descr="C:\Users\rgozhansky\Desktop\Presentation_Kevin\Art\Logos\Final_Logos_for_Use\ScholasticLogo.jpg">
            <a:hlinkClick r:id="rId9"/>
          </p:cNvPr>
          <p:cNvPicPr>
            <a:picLocks noChangeAspect="1" noChangeArrowheads="1"/>
          </p:cNvPicPr>
          <p:nvPr/>
        </p:nvPicPr>
        <p:blipFill>
          <a:blip r:embed="rId10" cstate="print"/>
          <a:srcRect/>
          <a:stretch>
            <a:fillRect/>
          </a:stretch>
        </p:blipFill>
        <p:spPr bwMode="auto">
          <a:xfrm>
            <a:off x="4648200" y="5334000"/>
            <a:ext cx="2987345" cy="363046"/>
          </a:xfrm>
          <a:prstGeom prst="rect">
            <a:avLst/>
          </a:prstGeom>
          <a:noFill/>
        </p:spPr>
      </p:pic>
      <p:pic>
        <p:nvPicPr>
          <p:cNvPr id="1048" name="Picture 24" descr="C:\Users\rgozhansky\Desktop\Presentation_Kevin\Art\Logos\Final_Logos_for_Use\WhizzEducationLogo.jpg"/>
          <p:cNvPicPr>
            <a:picLocks noChangeAspect="1" noChangeArrowheads="1"/>
          </p:cNvPicPr>
          <p:nvPr/>
        </p:nvPicPr>
        <p:blipFill>
          <a:blip r:embed="rId11" cstate="print"/>
          <a:srcRect/>
          <a:stretch>
            <a:fillRect/>
          </a:stretch>
        </p:blipFill>
        <p:spPr bwMode="auto">
          <a:xfrm>
            <a:off x="990600" y="2590800"/>
            <a:ext cx="1008340" cy="1234440"/>
          </a:xfrm>
          <a:prstGeom prst="rect">
            <a:avLst/>
          </a:prstGeom>
          <a:noFill/>
        </p:spPr>
      </p:pic>
      <p:pic>
        <p:nvPicPr>
          <p:cNvPr id="1049" name="Picture 25" descr="C:\Users\rgozhansky\Desktop\Presentation_Kevin\Art\Logos\Final_Logos_for_Use\PearsonPrenticeHallLogo.png">
            <a:hlinkClick r:id="rId12"/>
          </p:cNvPr>
          <p:cNvPicPr>
            <a:picLocks noChangeAspect="1" noChangeArrowheads="1"/>
          </p:cNvPicPr>
          <p:nvPr/>
        </p:nvPicPr>
        <p:blipFill>
          <a:blip r:embed="rId13" cstate="print"/>
          <a:srcRect/>
          <a:stretch>
            <a:fillRect/>
          </a:stretch>
        </p:blipFill>
        <p:spPr bwMode="auto">
          <a:xfrm>
            <a:off x="914400" y="5471566"/>
            <a:ext cx="1295400" cy="1074319"/>
          </a:xfrm>
          <a:prstGeom prst="rect">
            <a:avLst/>
          </a:prstGeom>
          <a:noFill/>
        </p:spPr>
      </p:pic>
      <p:pic>
        <p:nvPicPr>
          <p:cNvPr id="1050" name="Picture 26" descr="C:\Users\rgozhansky\Desktop\Presentation_Kevin\Art\Logos\Final_Logos_for_Use\BrainPop_Logo.png">
            <a:hlinkClick r:id="rId14"/>
          </p:cNvPr>
          <p:cNvPicPr>
            <a:picLocks noChangeAspect="1" noChangeArrowheads="1"/>
          </p:cNvPicPr>
          <p:nvPr/>
        </p:nvPicPr>
        <p:blipFill>
          <a:blip r:embed="rId15" cstate="print"/>
          <a:srcRect/>
          <a:stretch>
            <a:fillRect/>
          </a:stretch>
        </p:blipFill>
        <p:spPr bwMode="auto">
          <a:xfrm>
            <a:off x="3505200" y="990600"/>
            <a:ext cx="1524806" cy="1446523"/>
          </a:xfrm>
          <a:prstGeom prst="rect">
            <a:avLst/>
          </a:prstGeom>
          <a:noFill/>
        </p:spPr>
      </p:pic>
      <p:pic>
        <p:nvPicPr>
          <p:cNvPr id="1051" name="Picture 27" descr="C:\Users\rgozhansky\Desktop\Presentation_Kevin\Art\Logos\Final_Logos_for_Use\JumpStart_Logo.png">
            <a:hlinkClick r:id="rId16"/>
          </p:cNvPr>
          <p:cNvPicPr>
            <a:picLocks noChangeAspect="1" noChangeArrowheads="1"/>
          </p:cNvPicPr>
          <p:nvPr/>
        </p:nvPicPr>
        <p:blipFill>
          <a:blip r:embed="rId17" cstate="print"/>
          <a:srcRect/>
          <a:stretch>
            <a:fillRect/>
          </a:stretch>
        </p:blipFill>
        <p:spPr bwMode="auto">
          <a:xfrm>
            <a:off x="6324600" y="4495800"/>
            <a:ext cx="1851660" cy="583456"/>
          </a:xfrm>
          <a:prstGeom prst="rect">
            <a:avLst/>
          </a:prstGeom>
          <a:noFill/>
        </p:spPr>
      </p:pic>
      <p:pic>
        <p:nvPicPr>
          <p:cNvPr id="1059" name="Picture 35" descr="C:\Users\rgozhansky\Desktop\Presentation_Kevin\Art\Logos\Final_Logos_for_Use\HotmathLogo.jpg"/>
          <p:cNvPicPr>
            <a:picLocks noChangeAspect="1" noChangeArrowheads="1"/>
          </p:cNvPicPr>
          <p:nvPr/>
        </p:nvPicPr>
        <p:blipFill>
          <a:blip r:embed="rId18" cstate="print"/>
          <a:srcRect/>
          <a:stretch>
            <a:fillRect/>
          </a:stretch>
        </p:blipFill>
        <p:spPr bwMode="auto">
          <a:xfrm>
            <a:off x="6858000" y="3886200"/>
            <a:ext cx="2057400" cy="283369"/>
          </a:xfrm>
          <a:prstGeom prst="rect">
            <a:avLst/>
          </a:prstGeom>
          <a:noFill/>
        </p:spPr>
      </p:pic>
      <p:pic>
        <p:nvPicPr>
          <p:cNvPr id="1062" name="Picture 38" descr="C:\Users\rgozhansky\Desktop\Presentation_Kevin\Art\Logos\Final_Logos_for_Use\studyisland_logo_vert.jpg"/>
          <p:cNvPicPr>
            <a:picLocks noChangeAspect="1" noChangeArrowheads="1"/>
          </p:cNvPicPr>
          <p:nvPr/>
        </p:nvPicPr>
        <p:blipFill>
          <a:blip r:embed="rId19" cstate="print"/>
          <a:srcRect/>
          <a:stretch>
            <a:fillRect/>
          </a:stretch>
        </p:blipFill>
        <p:spPr bwMode="auto">
          <a:xfrm>
            <a:off x="5181600" y="1981200"/>
            <a:ext cx="1189673" cy="1234440"/>
          </a:xfrm>
          <a:prstGeom prst="rect">
            <a:avLst/>
          </a:prstGeom>
          <a:noFill/>
        </p:spPr>
      </p:pic>
      <p:pic>
        <p:nvPicPr>
          <p:cNvPr id="4100" name="Picture 4" descr="http://www.districtadministration.com/sites/districtadministration/files/Headsprout-1.jpg"/>
          <p:cNvPicPr>
            <a:picLocks noChangeAspect="1" noChangeArrowheads="1"/>
          </p:cNvPicPr>
          <p:nvPr/>
        </p:nvPicPr>
        <p:blipFill>
          <a:blip r:embed="rId20" cstate="print"/>
          <a:srcRect/>
          <a:stretch>
            <a:fillRect/>
          </a:stretch>
        </p:blipFill>
        <p:spPr bwMode="auto">
          <a:xfrm>
            <a:off x="6400800" y="1295400"/>
            <a:ext cx="2743200" cy="762000"/>
          </a:xfrm>
          <a:prstGeom prst="rect">
            <a:avLst/>
          </a:prstGeom>
          <a:noFill/>
        </p:spPr>
      </p:pic>
      <p:pic>
        <p:nvPicPr>
          <p:cNvPr id="4102" name="Picture 6" descr="http://trikeapps.com/assets/60/screenshot-large-khan.png"/>
          <p:cNvPicPr>
            <a:picLocks noChangeAspect="1" noChangeArrowheads="1"/>
          </p:cNvPicPr>
          <p:nvPr/>
        </p:nvPicPr>
        <p:blipFill>
          <a:blip r:embed="rId21" cstate="print"/>
          <a:srcRect/>
          <a:stretch>
            <a:fillRect/>
          </a:stretch>
        </p:blipFill>
        <p:spPr bwMode="auto">
          <a:xfrm>
            <a:off x="2971800" y="4572000"/>
            <a:ext cx="1676400" cy="1320800"/>
          </a:xfrm>
          <a:prstGeom prst="rect">
            <a:avLst/>
          </a:prstGeom>
          <a:noFill/>
        </p:spPr>
      </p:pic>
      <p:pic>
        <p:nvPicPr>
          <p:cNvPr id="4104" name="Picture 8" descr="http://www.kimskorner4teachertalk.com/images/powerwrite.jpg"/>
          <p:cNvPicPr>
            <a:picLocks noChangeAspect="1" noChangeArrowheads="1"/>
          </p:cNvPicPr>
          <p:nvPr/>
        </p:nvPicPr>
        <p:blipFill>
          <a:blip r:embed="rId22" cstate="print"/>
          <a:srcRect/>
          <a:stretch>
            <a:fillRect/>
          </a:stretch>
        </p:blipFill>
        <p:spPr bwMode="auto">
          <a:xfrm>
            <a:off x="6286500" y="3124200"/>
            <a:ext cx="2857500" cy="733425"/>
          </a:xfrm>
          <a:prstGeom prst="rect">
            <a:avLst/>
          </a:prstGeom>
          <a:noFill/>
        </p:spPr>
      </p:pic>
      <p:pic>
        <p:nvPicPr>
          <p:cNvPr id="1061" name="Picture 37" descr="C:\Users\rgozhansky\Desktop\Presentation_Kevin\Art\Logos\Final_Logos_for_Use\GiantCampusLogo.jpg"/>
          <p:cNvPicPr>
            <a:picLocks noChangeAspect="1" noChangeArrowheads="1"/>
          </p:cNvPicPr>
          <p:nvPr/>
        </p:nvPicPr>
        <p:blipFill>
          <a:blip r:embed="rId23" cstate="print"/>
          <a:srcRect/>
          <a:stretch>
            <a:fillRect/>
          </a:stretch>
        </p:blipFill>
        <p:spPr bwMode="auto">
          <a:xfrm>
            <a:off x="2133600" y="3048000"/>
            <a:ext cx="2263140" cy="780901"/>
          </a:xfrm>
          <a:prstGeom prst="rect">
            <a:avLst/>
          </a:prstGeom>
          <a:noFill/>
        </p:spPr>
      </p:pic>
      <p:pic>
        <p:nvPicPr>
          <p:cNvPr id="1052" name="Picture 28" descr="C:\Users\rgozhansky\Desktop\Presentation_Kevin\Art\Logos\Final_Logos_for_Use\SkillsTutorLogo.jpg">
            <a:hlinkClick r:id="rId24"/>
          </p:cNvPr>
          <p:cNvPicPr>
            <a:picLocks noChangeAspect="1" noChangeArrowheads="1"/>
          </p:cNvPicPr>
          <p:nvPr/>
        </p:nvPicPr>
        <p:blipFill>
          <a:blip r:embed="rId25" cstate="print"/>
          <a:srcRect/>
          <a:stretch>
            <a:fillRect/>
          </a:stretch>
        </p:blipFill>
        <p:spPr bwMode="auto">
          <a:xfrm>
            <a:off x="6934200" y="2362200"/>
            <a:ext cx="1981505" cy="685800"/>
          </a:xfrm>
          <a:prstGeom prst="rect">
            <a:avLst/>
          </a:prstGeom>
          <a:noFill/>
        </p:spPr>
      </p:pic>
      <p:pic>
        <p:nvPicPr>
          <p:cNvPr id="23" name="Picture 22" descr="Juilliard logo.JPG"/>
          <p:cNvPicPr>
            <a:picLocks noChangeAspect="1"/>
          </p:cNvPicPr>
          <p:nvPr/>
        </p:nvPicPr>
        <p:blipFill>
          <a:blip r:embed="rId26" cstate="print"/>
          <a:stretch>
            <a:fillRect/>
          </a:stretch>
        </p:blipFill>
        <p:spPr>
          <a:xfrm>
            <a:off x="6315075" y="609600"/>
            <a:ext cx="2828925" cy="533400"/>
          </a:xfrm>
          <a:prstGeom prst="rect">
            <a:avLst/>
          </a:prstGeom>
        </p:spPr>
      </p:pic>
      <p:pic>
        <p:nvPicPr>
          <p:cNvPr id="24" name="Picture 23" descr="Great Books Foundation">
            <a:hlinkClick r:id="rId27"/>
          </p:cNvPr>
          <p:cNvPicPr>
            <a:picLocks noChangeAspect="1" noChangeArrowheads="1"/>
          </p:cNvPicPr>
          <p:nvPr/>
        </p:nvPicPr>
        <p:blipFill>
          <a:blip r:embed="rId28" cstate="email"/>
          <a:srcRect/>
          <a:stretch>
            <a:fillRect/>
          </a:stretch>
        </p:blipFill>
        <p:spPr bwMode="auto">
          <a:xfrm>
            <a:off x="2667000" y="6172200"/>
            <a:ext cx="3352800" cy="4630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0"/>
  <p:tag name="MMPROD_UIDATA" val="&lt;database version=&quot;7.0&quot;&gt;&lt;object type=&quot;1&quot; unique_id=&quot;10001&quot;&gt;&lt;object type=&quot;8&quot; unique_id=&quot;10931&quot;&gt;&lt;/object&gt;&lt;object type=&quot;2&quot; unique_id=&quot;10932&quot;&gt;&lt;object type=&quot;3&quot; unique_id=&quot;10935&quot;&gt;&lt;property id=&quot;20148&quot; value=&quot;5&quot;/&gt;&lt;property id=&quot;20300&quot; value=&quot;Slide 1&quot;/&gt;&lt;property id=&quot;20307&quot; value=&quot;300&quot;/&gt;&lt;/object&gt;&lt;object type=&quot;3&quot; unique_id=&quot;10936&quot;&gt;&lt;property id=&quot;20148&quot; value=&quot;5&quot;/&gt;&lt;property id=&quot;20300&quot; value=&quot;Slide 2 - &amp;quot;What is a virtual school?&amp;quot;&quot;/&gt;&lt;property id=&quot;20307&quot; value=&quot;301&quot;/&gt;&lt;/object&gt;&lt;object type=&quot;3&quot; unique_id=&quot;10937&quot;&gt;&lt;property id=&quot;20148&quot; value=&quot;5&quot;/&gt;&lt;property id=&quot;20300&quot; value=&quot;Slide 3&quot;/&gt;&lt;property id=&quot;20307&quot; value=&quot;302&quot;/&gt;&lt;/object&gt;&lt;object type=&quot;3&quot; unique_id=&quot;10938&quot;&gt;&lt;property id=&quot;20148&quot; value=&quot;5&quot;/&gt;&lt;property id=&quot;20300&quot; value=&quot;Slide 4 - &amp;quot;Accreditation&amp;quot;&quot;/&gt;&lt;property id=&quot;20307&quot; value=&quot;303&quot;/&gt;&lt;/object&gt;&lt;object type=&quot;3&quot; unique_id=&quot;10939&quot;&gt;&lt;property id=&quot;20148&quot; value=&quot;5&quot;/&gt;&lt;property id=&quot;20300&quot; value=&quot;Slide 5 - &amp;quot;Connections Learning provides&amp;quot;&quot;/&gt;&lt;property id=&quot;20307&quot; value=&quot;304&quot;/&gt;&lt;/object&gt;&lt;object type=&quot;3&quot; unique_id=&quot;10942&quot;&gt;&lt;property id=&quot;20148&quot; value=&quot;5&quot;/&gt;&lt;property id=&quot;20300&quot; value=&quot;Slide 7&quot;/&gt;&lt;property id=&quot;20307&quot; value=&quot;307&quot;/&gt;&lt;/object&gt;&lt;object type=&quot;3&quot; unique_id=&quot;10944&quot;&gt;&lt;property id=&quot;20148&quot; value=&quot;5&quot;/&gt;&lt;property id=&quot;20300&quot; value=&quot;Slide 8 - &amp;quot;For Gifted Students, a Path to Success &amp;quot;&quot;/&gt;&lt;property id=&quot;20307&quot; value=&quot;309&quot;/&gt;&lt;/object&gt;&lt;object type=&quot;3&quot; unique_id=&quot;10945&quot;&gt;&lt;property id=&quot;20148&quot; value=&quot;5&quot;/&gt;&lt;property id=&quot;20300&quot; value=&quot;Slide 9&quot;/&gt;&lt;property id=&quot;20307&quot; value=&quot;310&quot;/&gt;&lt;/object&gt;&lt;object type=&quot;3&quot; unique_id=&quot;10950&quot;&gt;&lt;property id=&quot;20148&quot; value=&quot;5&quot;/&gt;&lt;property id=&quot;20300&quot; value=&quot;Slide 12&quot;/&gt;&lt;property id=&quot;20307&quot; value=&quot;315&quot;/&gt;&lt;/object&gt;&lt;object type=&quot;3&quot; unique_id=&quot;10951&quot;&gt;&lt;property id=&quot;20148&quot; value=&quot;5&quot;/&gt;&lt;property id=&quot;20300&quot; value=&quot;Slide 13 - &amp;quot;Details for Each Class&amp;quot;&quot;/&gt;&lt;property id=&quot;20307&quot; value=&quot;316&quot;/&gt;&lt;/object&gt;&lt;object type=&quot;3&quot; unique_id=&quot;10952&quot;&gt;&lt;property id=&quot;20148&quot; value=&quot;5&quot;/&gt;&lt;property id=&quot;20300&quot; value=&quot;Slide 14&quot;/&gt;&lt;property id=&quot;20307&quot; value=&quot;317&quot;/&gt;&lt;/object&gt;&lt;object type=&quot;3&quot; unique_id=&quot;10953&quot;&gt;&lt;property id=&quot;20148&quot; value=&quot;5&quot;/&gt;&lt;property id=&quot;20300&quot; value=&quot;Slide 16 - &amp;quot;We Listen&amp;quot;&quot;/&gt;&lt;property id=&quot;20307&quot; value=&quot;318&quot;/&gt;&lt;/object&gt;&lt;object type=&quot;3&quot; unique_id=&quot;10960&quot;&gt;&lt;property id=&quot;20148&quot; value=&quot;5&quot;/&gt;&lt;property id=&quot;20300&quot; value=&quot;Slide 15 - &amp;quot;Engaging Live Instruction&amp;quot;&quot;/&gt;&lt;property id=&quot;20307&quot; value=&quot;297&quot;/&gt;&lt;/object&gt;&lt;object type=&quot;3&quot; unique_id=&quot;10961&quot;&gt;&lt;property id=&quot;20148&quot; value=&quot;5&quot;/&gt;&lt;property id=&quot;20300&quot; value=&quot;Slide 10 - &amp;quot;THE PLATFORM – CONNEXUS®&amp;quot;&quot;/&gt;&lt;property id=&quot;20307&quot; value=&quot;285&quot;/&gt;&lt;/object&gt;&lt;object type=&quot;3&quot; unique_id=&quot;11348&quot;&gt;&lt;property id=&quot;20148&quot; value=&quot;5&quot;/&gt;&lt;property id=&quot;20300&quot; value=&quot;Slide 6 - &amp;quot;Leading Curriculum Partners&amp;quot;&quot;/&gt;&lt;property id=&quot;20307&quot; value=&quot;320&quot;/&gt;&lt;/object&gt;&lt;object type=&quot;3&quot; unique_id=&quot;11909&quot;&gt;&lt;property id=&quot;20148&quot; value=&quot;5&quot;/&gt;&lt;property id=&quot;20300&quot; value=&quot;Slide 17&quot;/&gt;&lt;property id=&quot;20307&quot; value=&quot;321&quot;/&gt;&lt;/object&gt;&lt;object type=&quot;3&quot; unique_id=&quot;11928&quot;&gt;&lt;property id=&quot;20148&quot; value=&quot;5&quot;/&gt;&lt;property id=&quot;20300&quot; value=&quot;Slide 11 - &amp;quot; CONNEXUS® Learning Coach/Mentor View&amp;quot;&quot;/&gt;&lt;property id=&quot;20307&quot; value=&quot;322&quot;/&gt;&lt;/object&gt;&lt;/object&gt;&lt;/object&gt;&lt;/database&gt;"/>
  <p:tag name="SECTOMILLISECCONVERTED" val="1"/>
</p:tagLst>
</file>

<file path=ppt/theme/theme1.xml><?xml version="1.0" encoding="utf-8"?>
<a:theme xmlns:a="http://schemas.openxmlformats.org/drawingml/2006/main" name="Office Theme">
  <a:themeElements>
    <a:clrScheme name="ConnectionsAcademy Color Palette">
      <a:dk1>
        <a:srgbClr val="000000"/>
      </a:dk1>
      <a:lt1>
        <a:sysClr val="window" lastClr="FFFFFF"/>
      </a:lt1>
      <a:dk2>
        <a:srgbClr val="414141"/>
      </a:dk2>
      <a:lt2>
        <a:srgbClr val="CCCCCC"/>
      </a:lt2>
      <a:accent1>
        <a:srgbClr val="E87D1E"/>
      </a:accent1>
      <a:accent2>
        <a:srgbClr val="FFD24F"/>
      </a:accent2>
      <a:accent3>
        <a:srgbClr val="BF311A"/>
      </a:accent3>
      <a:accent4>
        <a:srgbClr val="6A2C91"/>
      </a:accent4>
      <a:accent5>
        <a:srgbClr val="008265"/>
      </a:accent5>
      <a:accent6>
        <a:srgbClr val="004990"/>
      </a:accent6>
      <a:hlink>
        <a:srgbClr val="414141"/>
      </a:hlink>
      <a:folHlink>
        <a:srgbClr val="C61D64"/>
      </a:folHlink>
    </a:clrScheme>
    <a:fontScheme name="Connections 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F52401D307EA49B473AC12AD215DAD" ma:contentTypeVersion="0" ma:contentTypeDescription="Create a new document." ma:contentTypeScope="" ma:versionID="f90f184863cdf11215c3dc09486e4af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0F37B7-6F96-488E-8C7C-53B7D1A6FEE9}">
  <ds:schemaRefs>
    <ds:schemaRef ds:uri="http://schemas.microsoft.com/sharepoint/v3/contenttype/forms"/>
  </ds:schemaRefs>
</ds:datastoreItem>
</file>

<file path=customXml/itemProps2.xml><?xml version="1.0" encoding="utf-8"?>
<ds:datastoreItem xmlns:ds="http://schemas.openxmlformats.org/officeDocument/2006/customXml" ds:itemID="{5536E4F5-EF09-44DE-93A7-924624F9B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09EA04B-BED6-40EA-8834-2444DD1F1B6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4049</TotalTime>
  <Words>2140</Words>
  <Application>Microsoft Office PowerPoint</Application>
  <PresentationFormat>On-screen Show (4:3)</PresentationFormat>
  <Paragraphs>229</Paragraphs>
  <Slides>28</Slides>
  <Notes>18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Welcome to ALAW!</vt:lpstr>
      <vt:lpstr>What is a virtual school?</vt:lpstr>
      <vt:lpstr>Connections Learning and ALAW </vt:lpstr>
      <vt:lpstr>Slide 5</vt:lpstr>
      <vt:lpstr>Slide 6</vt:lpstr>
      <vt:lpstr>Accreditation</vt:lpstr>
      <vt:lpstr>Connections Learning provides</vt:lpstr>
      <vt:lpstr>Leading Curriculum Partners</vt:lpstr>
      <vt:lpstr>Slide 10</vt:lpstr>
      <vt:lpstr>For Gifted Students, a Path to Success </vt:lpstr>
      <vt:lpstr>Teachers</vt:lpstr>
      <vt:lpstr>Slide 13</vt:lpstr>
      <vt:lpstr>Connexus</vt:lpstr>
      <vt:lpstr>THE PLATFORM – CONNEXUS®</vt:lpstr>
      <vt:lpstr> CONNEXUS® Learning Coach/Mentor View</vt:lpstr>
      <vt:lpstr>Slide 17</vt:lpstr>
      <vt:lpstr>Details for Each Class</vt:lpstr>
      <vt:lpstr>Engaging Live Instruction</vt:lpstr>
      <vt:lpstr>We Listen</vt:lpstr>
      <vt:lpstr>Parent FAQ’s</vt:lpstr>
      <vt:lpstr>Parent FAQ’s</vt:lpstr>
      <vt:lpstr>Attendance</vt:lpstr>
      <vt:lpstr>Tutoring</vt:lpstr>
      <vt:lpstr>Course Exams</vt:lpstr>
      <vt:lpstr>Standardized Tests</vt:lpstr>
      <vt:lpstr>Parent Involvement</vt:lpstr>
      <vt:lpstr>Slide 28</vt:lpstr>
    </vt:vector>
  </TitlesOfParts>
  <Company>Connections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rgozhansky</dc:creator>
  <cp:lastModifiedBy>Elizabeth Marie Javener</cp:lastModifiedBy>
  <cp:revision>506</cp:revision>
  <dcterms:created xsi:type="dcterms:W3CDTF">2011-09-06T16:00:45Z</dcterms:created>
  <dcterms:modified xsi:type="dcterms:W3CDTF">2013-06-18T16:12:07Z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0x0101006CF52401D307EA49B473AC12AD215DAD</vt:lpwstr>
  </property>
</Properties>
</file>