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6" r:id="rId3"/>
    <p:sldId id="259" r:id="rId4"/>
    <p:sldId id="279" r:id="rId5"/>
    <p:sldId id="278" r:id="rId6"/>
    <p:sldId id="277" r:id="rId7"/>
    <p:sldId id="284" r:id="rId8"/>
    <p:sldId id="285" r:id="rId9"/>
    <p:sldId id="276" r:id="rId10"/>
    <p:sldId id="275" r:id="rId11"/>
    <p:sldId id="283" r:id="rId12"/>
    <p:sldId id="273" r:id="rId13"/>
    <p:sldId id="281" r:id="rId14"/>
    <p:sldId id="282" r:id="rId15"/>
    <p:sldId id="26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8FAA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708" autoAdjust="0"/>
  </p:normalViewPr>
  <p:slideViewPr>
    <p:cSldViewPr>
      <p:cViewPr>
        <p:scale>
          <a:sx n="94" d="100"/>
          <a:sy n="94" d="100"/>
        </p:scale>
        <p:origin x="-882"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283044-CD23-499C-8EBA-6297E5A012FF}" type="datetimeFigureOut">
              <a:rPr lang="en-US" smtClean="0"/>
              <a:pPr/>
              <a:t>3/4/2014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2FB4A0-A767-4A27-ABFC-65757A5B3BF6}" type="slidenum">
              <a:rPr lang="en-US" smtClean="0"/>
              <a:pPr/>
              <a:t>‹#›</a:t>
            </a:fld>
            <a:endParaRPr lang="en-US"/>
          </a:p>
        </p:txBody>
      </p:sp>
    </p:spTree>
    <p:extLst>
      <p:ext uri="{BB962C8B-B14F-4D97-AF65-F5344CB8AC3E}">
        <p14:creationId xmlns="" xmlns:p14="http://schemas.microsoft.com/office/powerpoint/2010/main" val="3423168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see the assignments that are due,</a:t>
            </a:r>
            <a:r>
              <a:rPr lang="en-US" baseline="0" dirty="0" smtClean="0"/>
              <a:t> what assignments may be </a:t>
            </a:r>
            <a:r>
              <a:rPr lang="en-US" baseline="0" dirty="0" smtClean="0"/>
              <a:t>overdue, grades, progress </a:t>
            </a:r>
            <a:r>
              <a:rPr lang="en-US" baseline="0" dirty="0" smtClean="0"/>
              <a:t>and even see the content of </a:t>
            </a:r>
            <a:r>
              <a:rPr lang="en-US" baseline="0" dirty="0" smtClean="0"/>
              <a:t>your </a:t>
            </a:r>
            <a:r>
              <a:rPr lang="en-US" baseline="0" dirty="0" smtClean="0"/>
              <a:t>lessons.  </a:t>
            </a:r>
            <a:endParaRPr lang="en-US" dirty="0"/>
          </a:p>
        </p:txBody>
      </p:sp>
      <p:sp>
        <p:nvSpPr>
          <p:cNvPr id="4" name="Slide Number Placeholder 3"/>
          <p:cNvSpPr>
            <a:spLocks noGrp="1"/>
          </p:cNvSpPr>
          <p:nvPr>
            <p:ph type="sldNum" sz="quarter" idx="10"/>
          </p:nvPr>
        </p:nvSpPr>
        <p:spPr/>
        <p:txBody>
          <a:bodyPr/>
          <a:lstStyle/>
          <a:p>
            <a:fld id="{612FB4A0-A767-4A27-ABFC-65757A5B3BF6}" type="slidenum">
              <a:rPr lang="en-US" smtClean="0"/>
              <a:pPr/>
              <a:t>9</a:t>
            </a:fld>
            <a:endParaRPr lang="en-US"/>
          </a:p>
        </p:txBody>
      </p:sp>
    </p:spTree>
    <p:extLst>
      <p:ext uri="{BB962C8B-B14F-4D97-AF65-F5344CB8AC3E}">
        <p14:creationId xmlns="" xmlns:p14="http://schemas.microsoft.com/office/powerpoint/2010/main" val="1702059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what a student lesson looks like, you can see the course material, what lessons have been completed, and what grades were earned. </a:t>
            </a:r>
            <a:endParaRPr lang="en-US" baseline="0" dirty="0" smtClean="0"/>
          </a:p>
        </p:txBody>
      </p:sp>
      <p:sp>
        <p:nvSpPr>
          <p:cNvPr id="4" name="Slide Number Placeholder 3"/>
          <p:cNvSpPr>
            <a:spLocks noGrp="1"/>
          </p:cNvSpPr>
          <p:nvPr>
            <p:ph type="sldNum" sz="quarter" idx="10"/>
          </p:nvPr>
        </p:nvSpPr>
        <p:spPr/>
        <p:txBody>
          <a:bodyPr/>
          <a:lstStyle/>
          <a:p>
            <a:fld id="{612FB4A0-A767-4A27-ABFC-65757A5B3BF6}" type="slidenum">
              <a:rPr lang="en-US" smtClean="0"/>
              <a:pPr/>
              <a:t>10</a:t>
            </a:fld>
            <a:endParaRPr lang="en-US"/>
          </a:p>
        </p:txBody>
      </p:sp>
    </p:spTree>
    <p:extLst>
      <p:ext uri="{BB962C8B-B14F-4D97-AF65-F5344CB8AC3E}">
        <p14:creationId xmlns="" xmlns:p14="http://schemas.microsoft.com/office/powerpoint/2010/main" val="1905776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0D7629-1692-4EDB-9213-BAD67F5EA1B0}"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F9BF7-C386-4A30-9156-57E7858245B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D7629-1692-4EDB-9213-BAD67F5EA1B0}"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F9BF7-C386-4A30-9156-57E7858245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D7629-1692-4EDB-9213-BAD67F5EA1B0}"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F9BF7-C386-4A30-9156-57E7858245B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0D7629-1692-4EDB-9213-BAD67F5EA1B0}"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F9BF7-C386-4A30-9156-57E7858245B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AE0D7629-1692-4EDB-9213-BAD67F5EA1B0}"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F9BF7-C386-4A30-9156-57E7858245B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0D7629-1692-4EDB-9213-BAD67F5EA1B0}" type="datetimeFigureOut">
              <a:rPr lang="en-US" smtClean="0"/>
              <a:pPr/>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5F9BF7-C386-4A30-9156-57E7858245BD}"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0D7629-1692-4EDB-9213-BAD67F5EA1B0}" type="datetimeFigureOut">
              <a:rPr lang="en-US" smtClean="0"/>
              <a:pPr/>
              <a:t>3/4/2014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5F9BF7-C386-4A30-9156-57E7858245B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0D7629-1692-4EDB-9213-BAD67F5EA1B0}" type="datetimeFigureOut">
              <a:rPr lang="en-US" smtClean="0"/>
              <a:pPr/>
              <a:t>3/4/2014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5F9BF7-C386-4A30-9156-57E7858245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D7629-1692-4EDB-9213-BAD67F5EA1B0}" type="datetimeFigureOut">
              <a:rPr lang="en-US" smtClean="0"/>
              <a:pPr/>
              <a:t>3/4/2014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5F9BF7-C386-4A30-9156-57E7858245B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AE0D7629-1692-4EDB-9213-BAD67F5EA1B0}" type="datetimeFigureOut">
              <a:rPr lang="en-US" smtClean="0"/>
              <a:pPr/>
              <a:t>3/4/2014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E5F9BF7-C386-4A30-9156-57E7858245B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0D7629-1692-4EDB-9213-BAD67F5EA1B0}" type="datetimeFigureOut">
              <a:rPr lang="en-US" smtClean="0"/>
              <a:pPr/>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5F9BF7-C386-4A30-9156-57E7858245B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E0D7629-1692-4EDB-9213-BAD67F5EA1B0}" type="datetimeFigureOut">
              <a:rPr lang="en-US" smtClean="0"/>
              <a:pPr/>
              <a:t>3/4/2014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E5F9BF7-C386-4A30-9156-57E7858245B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is.byu.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alaw.brainho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solidFill>
                  <a:schemeClr val="accent2">
                    <a:lumMod val="75000"/>
                  </a:schemeClr>
                </a:solidFill>
                <a:latin typeface="Aharoni" pitchFamily="2" charset="-79"/>
                <a:cs typeface="Aharoni" pitchFamily="2" charset="-79"/>
              </a:rPr>
              <a:t>PARENT Orientation</a:t>
            </a:r>
            <a:endParaRPr lang="en-US" dirty="0">
              <a:solidFill>
                <a:schemeClr val="accent2">
                  <a:lumMod val="75000"/>
                </a:schemeClr>
              </a:solidFill>
              <a:latin typeface="Aharoni" pitchFamily="2" charset="-79"/>
              <a:cs typeface="Aharoni" pitchFamily="2" charset="-79"/>
            </a:endParaRPr>
          </a:p>
        </p:txBody>
      </p:sp>
      <p:pic>
        <p:nvPicPr>
          <p:cNvPr id="1026" name="Picture 1" descr="image00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19171878">
            <a:off x="1130421" y="2439923"/>
            <a:ext cx="3124200" cy="1314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10" name="Picture 2" descr="http://ldshe.org/sites/default/files/styles/350width/public/images/vendors/2013/02/BYUIS-LDSHE-LOGO.jpg?itok=DpT8Hh6B"/>
          <p:cNvPicPr>
            <a:picLocks noChangeAspect="1" noChangeArrowheads="1"/>
          </p:cNvPicPr>
          <p:nvPr/>
        </p:nvPicPr>
        <p:blipFill>
          <a:blip r:embed="rId3" cstate="print"/>
          <a:srcRect/>
          <a:stretch>
            <a:fillRect/>
          </a:stretch>
        </p:blipFill>
        <p:spPr bwMode="auto">
          <a:xfrm>
            <a:off x="5562600" y="4419600"/>
            <a:ext cx="3333750" cy="2238376"/>
          </a:xfrm>
          <a:prstGeom prst="rect">
            <a:avLst/>
          </a:prstGeom>
          <a:noFill/>
        </p:spPr>
      </p:pic>
    </p:spTree>
    <p:extLst>
      <p:ext uri="{BB962C8B-B14F-4D97-AF65-F5344CB8AC3E}">
        <p14:creationId xmlns="" xmlns:p14="http://schemas.microsoft.com/office/powerpoint/2010/main" val="3450823227"/>
      </p:ext>
    </p:extLst>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a:t>
            </a:r>
            <a:endParaRPr lang="en-US" dirty="0"/>
          </a:p>
        </p:txBody>
      </p:sp>
      <p:sp>
        <p:nvSpPr>
          <p:cNvPr id="3" name="Content Placeholder 2"/>
          <p:cNvSpPr>
            <a:spLocks noGrp="1"/>
          </p:cNvSpPr>
          <p:nvPr>
            <p:ph idx="1"/>
          </p:nvPr>
        </p:nvSpPr>
        <p:spPr/>
        <p:txBody>
          <a:bodyPr/>
          <a:lstStyle/>
          <a:p>
            <a:endParaRPr lang="en-US"/>
          </a:p>
        </p:txBody>
      </p:sp>
      <p:pic>
        <p:nvPicPr>
          <p:cNvPr id="4" name="Picture 1" descr="image00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67600" y="104773"/>
            <a:ext cx="156210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p:nvPicPr>
        <p:blipFill>
          <a:blip r:embed="rId4" cstate="print"/>
          <a:srcRect t="13539" b="7209"/>
          <a:stretch>
            <a:fillRect/>
          </a:stretch>
        </p:blipFill>
        <p:spPr bwMode="auto">
          <a:xfrm>
            <a:off x="533400" y="838200"/>
            <a:ext cx="8283559" cy="4876800"/>
          </a:xfrm>
          <a:prstGeom prst="rect">
            <a:avLst/>
          </a:prstGeom>
          <a:noFill/>
          <a:ln w="9525">
            <a:noFill/>
            <a:miter lim="800000"/>
            <a:headEnd/>
            <a:tailEnd/>
          </a:ln>
        </p:spPr>
      </p:pic>
    </p:spTree>
    <p:extLst>
      <p:ext uri="{BB962C8B-B14F-4D97-AF65-F5344CB8AC3E}">
        <p14:creationId xmlns="" xmlns:p14="http://schemas.microsoft.com/office/powerpoint/2010/main" val="3079210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Speedbacks</a:t>
            </a:r>
            <a:r>
              <a:rPr lang="en-US" dirty="0" smtClean="0"/>
              <a:t>, Self Checks and Finals</a:t>
            </a:r>
            <a:endParaRPr lang="en-US" dirty="0"/>
          </a:p>
        </p:txBody>
      </p:sp>
      <p:sp>
        <p:nvSpPr>
          <p:cNvPr id="3" name="Content Placeholder 2"/>
          <p:cNvSpPr>
            <a:spLocks noGrp="1"/>
          </p:cNvSpPr>
          <p:nvPr>
            <p:ph idx="1"/>
          </p:nvPr>
        </p:nvSpPr>
        <p:spPr/>
        <p:txBody>
          <a:bodyPr/>
          <a:lstStyle/>
          <a:p>
            <a:r>
              <a:rPr lang="en-US" b="0" dirty="0" smtClean="0"/>
              <a:t>Self Checks: Self Checks are </a:t>
            </a:r>
            <a:r>
              <a:rPr lang="en-US" b="0" dirty="0" smtClean="0"/>
              <a:t>little quizzes </a:t>
            </a:r>
            <a:r>
              <a:rPr lang="en-US" b="0" dirty="0" smtClean="0"/>
              <a:t>throughout your </a:t>
            </a:r>
            <a:r>
              <a:rPr lang="en-US" b="0" dirty="0" smtClean="0"/>
              <a:t>lesson </a:t>
            </a:r>
            <a:r>
              <a:rPr lang="en-US" b="0" dirty="0" smtClean="0"/>
              <a:t>to check for </a:t>
            </a:r>
            <a:r>
              <a:rPr lang="en-US" b="0" dirty="0" smtClean="0"/>
              <a:t>understanding. You </a:t>
            </a:r>
            <a:r>
              <a:rPr lang="en-US" b="0" dirty="0" smtClean="0"/>
              <a:t>can take these </a:t>
            </a:r>
            <a:r>
              <a:rPr lang="en-US" b="0" dirty="0" smtClean="0"/>
              <a:t>quizzes as </a:t>
            </a:r>
            <a:r>
              <a:rPr lang="en-US" b="0" dirty="0" smtClean="0"/>
              <a:t>many times as you’d </a:t>
            </a:r>
            <a:r>
              <a:rPr lang="en-US" b="0" dirty="0" smtClean="0"/>
              <a:t>like as they do not count towards your final grade. </a:t>
            </a:r>
            <a:r>
              <a:rPr lang="en-US" b="0" dirty="0" smtClean="0"/>
              <a:t>Notes and books are allowed. </a:t>
            </a:r>
          </a:p>
          <a:p>
            <a:r>
              <a:rPr lang="en-US" b="0" dirty="0" err="1" smtClean="0"/>
              <a:t>Speeedback</a:t>
            </a:r>
            <a:r>
              <a:rPr lang="en-US" b="0" dirty="0" smtClean="0"/>
              <a:t> Assignments : </a:t>
            </a:r>
            <a:r>
              <a:rPr lang="en-US" b="0" dirty="0" err="1" smtClean="0"/>
              <a:t>Speedback</a:t>
            </a:r>
            <a:r>
              <a:rPr lang="en-US" b="0" dirty="0" smtClean="0"/>
              <a:t> Assignments are located at the end of each lesson. They are tests that cover the material in your lesson. You can use books and notes during these tests, they do </a:t>
            </a:r>
            <a:r>
              <a:rPr lang="en-US" b="0" dirty="0" smtClean="0"/>
              <a:t>count towards your final grade, </a:t>
            </a:r>
            <a:r>
              <a:rPr lang="en-US" b="0" dirty="0" smtClean="0"/>
              <a:t> </a:t>
            </a:r>
            <a:r>
              <a:rPr lang="en-US" b="0" dirty="0" err="1" smtClean="0"/>
              <a:t>Speedbacks</a:t>
            </a:r>
            <a:r>
              <a:rPr lang="en-US" b="0" dirty="0" smtClean="0"/>
              <a:t> can be retaken 2 times, but must be reset by your instructor.</a:t>
            </a:r>
          </a:p>
          <a:p>
            <a:r>
              <a:rPr lang="en-US" b="0" dirty="0" smtClean="0"/>
              <a:t>Final Exam: The final exam is the only test in the course where you can not use notes or books. The final exam is proctored, meaning you will setup a time to meet with your instructor online and take your test. You will need access to the internet and a webcam for the duration of the test. You must pass your final exam with a 60% or higher to pass your course. Finals can be retaken 2 times, but must be reset by your instructor. </a:t>
            </a:r>
            <a:endParaRPr lang="en-US" b="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Standardized </a:t>
            </a:r>
            <a:r>
              <a:rPr lang="en-US" dirty="0" smtClean="0"/>
              <a:t>tests</a:t>
            </a:r>
            <a:endParaRPr lang="en-US" dirty="0"/>
          </a:p>
        </p:txBody>
      </p:sp>
      <p:sp>
        <p:nvSpPr>
          <p:cNvPr id="3" name="Content Placeholder 2"/>
          <p:cNvSpPr>
            <a:spLocks noGrp="1"/>
          </p:cNvSpPr>
          <p:nvPr>
            <p:ph idx="1"/>
          </p:nvPr>
        </p:nvSpPr>
        <p:spPr/>
        <p:txBody>
          <a:bodyPr/>
          <a:lstStyle/>
          <a:p>
            <a:r>
              <a:rPr lang="en-US" sz="1800" b="0" dirty="0"/>
              <a:t>How do we do standardized testing? How often will it be?</a:t>
            </a:r>
          </a:p>
          <a:p>
            <a:pPr>
              <a:buFont typeface="Arial" pitchFamily="34" charset="0"/>
              <a:buChar char="•"/>
            </a:pPr>
            <a:r>
              <a:rPr lang="en-US" b="0" dirty="0"/>
              <a:t>ALAW requires that students participate in Wisconsin State Standardized testing. We will coordinate these tests around the </a:t>
            </a:r>
            <a:r>
              <a:rPr lang="en-US" b="0" dirty="0" smtClean="0"/>
              <a:t>state and come to a location convenient to you. State standardized testing will be in each Fall. </a:t>
            </a:r>
            <a:endParaRPr lang="en-US" b="0" dirty="0"/>
          </a:p>
          <a:p>
            <a:pPr>
              <a:buFont typeface="Arial" pitchFamily="34" charset="0"/>
              <a:buChar char="•"/>
            </a:pPr>
            <a:r>
              <a:rPr lang="en-US" b="0" dirty="0"/>
              <a:t>In addition </a:t>
            </a:r>
            <a:r>
              <a:rPr lang="en-US" b="0" dirty="0" smtClean="0"/>
              <a:t>you </a:t>
            </a:r>
            <a:r>
              <a:rPr lang="en-US" b="0" dirty="0"/>
              <a:t>will also need to take the STAR reading and math tests, these tests take place three times during the school year.  Results are available immediately and can help us ensure </a:t>
            </a:r>
            <a:r>
              <a:rPr lang="en-US" b="0" dirty="0" smtClean="0"/>
              <a:t>you are on track </a:t>
            </a:r>
            <a:r>
              <a:rPr lang="en-US" b="0" dirty="0" smtClean="0">
                <a:sym typeface="Wingdings" pitchFamily="2" charset="2"/>
              </a:rPr>
              <a:t> </a:t>
            </a:r>
            <a:endParaRPr lang="en-US" b="0" dirty="0"/>
          </a:p>
          <a:p>
            <a:endParaRPr lang="en-US" dirty="0"/>
          </a:p>
        </p:txBody>
      </p:sp>
      <p:pic>
        <p:nvPicPr>
          <p:cNvPr id="4" name="Picture 1" descr="image00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67600" y="104773"/>
            <a:ext cx="156210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903543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 Involvement	</a:t>
            </a:r>
            <a:endParaRPr lang="en-US" dirty="0"/>
          </a:p>
        </p:txBody>
      </p:sp>
      <p:sp>
        <p:nvSpPr>
          <p:cNvPr id="3" name="Content Placeholder 2"/>
          <p:cNvSpPr>
            <a:spLocks noGrp="1"/>
          </p:cNvSpPr>
          <p:nvPr>
            <p:ph idx="1"/>
          </p:nvPr>
        </p:nvSpPr>
        <p:spPr/>
        <p:txBody>
          <a:bodyPr/>
          <a:lstStyle/>
          <a:p>
            <a:r>
              <a:rPr lang="en-US" sz="1800" dirty="0"/>
              <a:t>How involved should </a:t>
            </a:r>
            <a:r>
              <a:rPr lang="en-US" sz="1800" dirty="0" smtClean="0"/>
              <a:t>my parents </a:t>
            </a:r>
            <a:r>
              <a:rPr lang="en-US" sz="1800" dirty="0" smtClean="0"/>
              <a:t>be</a:t>
            </a:r>
            <a:r>
              <a:rPr lang="en-US" sz="1800" dirty="0"/>
              <a:t>?</a:t>
            </a:r>
          </a:p>
          <a:p>
            <a:pPr>
              <a:buFont typeface="Arial" pitchFamily="34" charset="0"/>
              <a:buChar char="•"/>
            </a:pPr>
            <a:r>
              <a:rPr lang="en-US" b="0" dirty="0"/>
              <a:t>Our most successful students have a parent or support person who checks in with them, making sure they are staying on task and meeting goals.  </a:t>
            </a:r>
          </a:p>
          <a:p>
            <a:pPr>
              <a:buFont typeface="Arial" pitchFamily="34" charset="0"/>
              <a:buChar char="•"/>
            </a:pPr>
            <a:r>
              <a:rPr lang="en-US" b="0" dirty="0"/>
              <a:t>Some tips we have for parents: </a:t>
            </a:r>
          </a:p>
          <a:p>
            <a:pPr lvl="2">
              <a:buFont typeface="Arial" pitchFamily="34" charset="0"/>
              <a:buChar char="•"/>
            </a:pPr>
            <a:r>
              <a:rPr lang="en-US" dirty="0"/>
              <a:t>Set up a “study area” in your home, this place should be free of distraction, have all the necessary materials and be comfortable.  </a:t>
            </a:r>
          </a:p>
          <a:p>
            <a:pPr lvl="2">
              <a:buFont typeface="Arial" pitchFamily="34" charset="0"/>
              <a:buChar char="•"/>
            </a:pPr>
            <a:r>
              <a:rPr lang="en-US" dirty="0"/>
              <a:t>Create a schedule. </a:t>
            </a:r>
          </a:p>
          <a:p>
            <a:pPr lvl="2">
              <a:buFont typeface="Arial" pitchFamily="34" charset="0"/>
              <a:buChar char="•"/>
            </a:pPr>
            <a:r>
              <a:rPr lang="en-US" dirty="0"/>
              <a:t>A daily routine is a recipe for success. </a:t>
            </a:r>
          </a:p>
          <a:p>
            <a:pPr lvl="2">
              <a:buFont typeface="Arial" pitchFamily="34" charset="0"/>
              <a:buChar char="•"/>
            </a:pPr>
            <a:r>
              <a:rPr lang="en-US" dirty="0"/>
              <a:t>Short breaks are ok. </a:t>
            </a:r>
          </a:p>
          <a:p>
            <a:pPr lvl="2">
              <a:buFont typeface="Arial" pitchFamily="34" charset="0"/>
              <a:buChar char="•"/>
            </a:pPr>
            <a:r>
              <a:rPr lang="en-US" dirty="0"/>
              <a:t>Set goals and follow up!</a:t>
            </a:r>
          </a:p>
          <a:p>
            <a:endParaRPr lang="en-US" dirty="0"/>
          </a:p>
        </p:txBody>
      </p:sp>
      <p:pic>
        <p:nvPicPr>
          <p:cNvPr id="4" name="Picture 1" descr="image00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67600" y="104773"/>
            <a:ext cx="156210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73217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Want to be More Involved?</a:t>
            </a:r>
            <a:endParaRPr lang="en-US" dirty="0"/>
          </a:p>
        </p:txBody>
      </p:sp>
      <p:sp>
        <p:nvSpPr>
          <p:cNvPr id="3" name="Content Placeholder 2"/>
          <p:cNvSpPr>
            <a:spLocks noGrp="1"/>
          </p:cNvSpPr>
          <p:nvPr>
            <p:ph idx="1"/>
          </p:nvPr>
        </p:nvSpPr>
        <p:spPr/>
        <p:txBody>
          <a:bodyPr/>
          <a:lstStyle/>
          <a:p>
            <a:r>
              <a:rPr lang="en-US" dirty="0" smtClean="0"/>
              <a:t>The ALAW Parent Advisory Council is a group of parents who work together to make ALAW better.  This volunteer organization works together with ALAW administration and the ALAW board to find ways to improve the way students are educated, how they interact with each other, create new field trips and much more!  </a:t>
            </a:r>
          </a:p>
          <a:p>
            <a:r>
              <a:rPr lang="en-US" dirty="0" smtClean="0"/>
              <a:t>We are looking for parents who want to be more involved in their student(s) educational experience.  </a:t>
            </a:r>
          </a:p>
          <a:p>
            <a:r>
              <a:rPr lang="en-US" dirty="0" smtClean="0"/>
              <a:t>Please contact </a:t>
            </a:r>
            <a:r>
              <a:rPr lang="en-US" dirty="0" smtClean="0"/>
              <a:t>us </a:t>
            </a:r>
            <a:r>
              <a:rPr lang="en-US" dirty="0" smtClean="0"/>
              <a:t>to </a:t>
            </a:r>
            <a:r>
              <a:rPr lang="en-US" dirty="0" smtClean="0"/>
              <a:t>talk about this opportunity!</a:t>
            </a:r>
            <a:endParaRPr lang="en-US" dirty="0"/>
          </a:p>
        </p:txBody>
      </p:sp>
      <p:pic>
        <p:nvPicPr>
          <p:cNvPr id="4" name="Picture 1" descr="image00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67600" y="104773"/>
            <a:ext cx="156210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434027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51" y="289560"/>
            <a:ext cx="7520940" cy="548640"/>
          </a:xfrm>
          <a:effectLst>
            <a:softEdge rad="127000"/>
          </a:effectLst>
        </p:spPr>
        <p:txBody>
          <a:bodyPr/>
          <a:lstStyle/>
          <a:p>
            <a:pPr algn="ctr"/>
            <a:r>
              <a:rPr lang="en-US" b="1" dirty="0" smtClean="0">
                <a:latin typeface="Informal Roman" pitchFamily="66" charset="0"/>
              </a:rPr>
              <a:t>Have a great year!</a:t>
            </a:r>
            <a:endParaRPr lang="en-US" b="1" dirty="0">
              <a:latin typeface="Informal Roman" pitchFamily="66" charset="0"/>
            </a:endParaRPr>
          </a:p>
        </p:txBody>
      </p:sp>
      <p:sp>
        <p:nvSpPr>
          <p:cNvPr id="3" name="Content Placeholder 2"/>
          <p:cNvSpPr>
            <a:spLocks noGrp="1"/>
          </p:cNvSpPr>
          <p:nvPr>
            <p:ph idx="1"/>
          </p:nvPr>
        </p:nvSpPr>
        <p:spPr>
          <a:xfrm>
            <a:off x="822960" y="1100628"/>
            <a:ext cx="7520940" cy="3928572"/>
          </a:xfrm>
        </p:spPr>
        <p:txBody>
          <a:bodyPr>
            <a:normAutofit/>
          </a:bodyPr>
          <a:lstStyle/>
          <a:p>
            <a:endParaRPr lang="en-US" dirty="0"/>
          </a:p>
          <a:p>
            <a:pPr algn="ctr">
              <a:buNone/>
            </a:pPr>
            <a:r>
              <a:rPr lang="en-US" sz="2000" dirty="0" smtClean="0"/>
              <a:t>Advanced Learning Academy of Wisconsin</a:t>
            </a:r>
          </a:p>
          <a:p>
            <a:pPr algn="ctr"/>
            <a:r>
              <a:rPr lang="en-US" sz="2000" dirty="0" smtClean="0"/>
              <a:t>	1050 E. Woodland Ave. </a:t>
            </a:r>
          </a:p>
          <a:p>
            <a:pPr algn="ctr"/>
            <a:r>
              <a:rPr lang="en-US" sz="2000" dirty="0" smtClean="0"/>
              <a:t>	Barron, WI 54812</a:t>
            </a:r>
          </a:p>
          <a:p>
            <a:pPr algn="ctr"/>
            <a:r>
              <a:rPr lang="en-US" sz="2000" dirty="0" smtClean="0"/>
              <a:t>	(715</a:t>
            </a:r>
            <a:r>
              <a:rPr lang="en-US" sz="2000" dirty="0"/>
              <a:t>) 537-5627 </a:t>
            </a:r>
            <a:r>
              <a:rPr lang="en-US" sz="2000" dirty="0" smtClean="0"/>
              <a:t>x.133</a:t>
            </a:r>
            <a:endParaRPr lang="en-US" sz="2000" dirty="0" smtClean="0"/>
          </a:p>
          <a:p>
            <a:endParaRPr lang="en-US" sz="2000" dirty="0" smtClean="0"/>
          </a:p>
          <a:p>
            <a:pPr algn="ctr"/>
            <a:r>
              <a:rPr lang="en-US" sz="2000" dirty="0" smtClean="0"/>
              <a:t>We are here to help! </a:t>
            </a:r>
            <a:endParaRPr lang="en-US" sz="2000" dirty="0"/>
          </a:p>
          <a:p>
            <a:pPr algn="ctr">
              <a:buNone/>
            </a:pPr>
            <a:r>
              <a:rPr lang="en-US" sz="1200" dirty="0" smtClean="0"/>
              <a:t>	</a:t>
            </a:r>
          </a:p>
        </p:txBody>
      </p:sp>
      <p:pic>
        <p:nvPicPr>
          <p:cNvPr id="4" name="Picture 1" descr="image00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286482" y="104773"/>
            <a:ext cx="1743218" cy="7334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665836737"/>
      </p:ext>
    </p:extLst>
  </p:cSld>
  <p:clrMapOvr>
    <a:masterClrMapping/>
  </p:clrMapOvr>
  <p:transition spd="slow">
    <p:dissolve/>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Welcome to the </a:t>
            </a:r>
            <a:r>
              <a:rPr lang="en-US" dirty="0" smtClean="0"/>
              <a:t/>
            </a:r>
            <a:br>
              <a:rPr lang="en-US" dirty="0" smtClean="0"/>
            </a:br>
            <a:r>
              <a:rPr lang="en-US" dirty="0" smtClean="0"/>
              <a:t>Advanced </a:t>
            </a:r>
            <a:r>
              <a:rPr lang="en-US" dirty="0" smtClean="0"/>
              <a:t>Learning </a:t>
            </a:r>
            <a:r>
              <a:rPr lang="en-US" dirty="0" smtClean="0"/>
              <a:t>Academy!</a:t>
            </a:r>
            <a:endParaRPr lang="en-US" dirty="0"/>
          </a:p>
        </p:txBody>
      </p:sp>
      <p:sp>
        <p:nvSpPr>
          <p:cNvPr id="5" name="Content Placeholder 4"/>
          <p:cNvSpPr>
            <a:spLocks noGrp="1"/>
          </p:cNvSpPr>
          <p:nvPr>
            <p:ph idx="1"/>
          </p:nvPr>
        </p:nvSpPr>
        <p:spPr/>
        <p:txBody>
          <a:bodyPr/>
          <a:lstStyle/>
          <a:p>
            <a:endParaRPr lang="en-US" dirty="0" smtClean="0"/>
          </a:p>
          <a:p>
            <a:r>
              <a:rPr lang="en-US" sz="2000" b="0" dirty="0" smtClean="0"/>
              <a:t>Lets spend some time together getting familiar with the tools, teachers and feel of Virtual </a:t>
            </a:r>
            <a:r>
              <a:rPr lang="en-US" sz="2000" b="0" dirty="0" smtClean="0"/>
              <a:t>Schooling:</a:t>
            </a:r>
            <a:endParaRPr lang="en-US" sz="2000" b="0" dirty="0" smtClean="0"/>
          </a:p>
          <a:p>
            <a:endParaRPr lang="en-US" sz="2000" b="0" dirty="0" smtClean="0"/>
          </a:p>
          <a:p>
            <a:pPr>
              <a:buFont typeface="Arial" pitchFamily="34" charset="0"/>
              <a:buChar char="•"/>
            </a:pPr>
            <a:r>
              <a:rPr lang="en-US" sz="2000" b="0" dirty="0" smtClean="0"/>
              <a:t>Answer some frequently asked questions</a:t>
            </a:r>
          </a:p>
          <a:p>
            <a:pPr>
              <a:buFont typeface="Arial" pitchFamily="34" charset="0"/>
              <a:buChar char="•"/>
            </a:pPr>
            <a:r>
              <a:rPr lang="en-US" sz="2000" b="0" dirty="0" smtClean="0"/>
              <a:t>Give you a brief “snapshot” of the Learning Management </a:t>
            </a:r>
            <a:r>
              <a:rPr lang="en-US" sz="2000" b="0" dirty="0" smtClean="0"/>
              <a:t>System </a:t>
            </a:r>
            <a:r>
              <a:rPr lang="en-US" sz="2000" b="0" dirty="0" err="1" smtClean="0"/>
              <a:t>Brainhoney</a:t>
            </a:r>
            <a:endParaRPr lang="en-US" sz="2000" b="0" dirty="0" smtClean="0"/>
          </a:p>
          <a:p>
            <a:pPr>
              <a:buFont typeface="Arial" pitchFamily="34" charset="0"/>
              <a:buChar char="•"/>
            </a:pPr>
            <a:r>
              <a:rPr lang="en-US" sz="2000" b="0" dirty="0" smtClean="0"/>
              <a:t>Explain how to get in contact with us at ALAW so we can make this educational experience the best for </a:t>
            </a:r>
            <a:r>
              <a:rPr lang="en-US" sz="2000" b="0" dirty="0" smtClean="0"/>
              <a:t>you!</a:t>
            </a:r>
            <a:endParaRPr lang="en-US" sz="2000" b="0" dirty="0"/>
          </a:p>
        </p:txBody>
      </p:sp>
      <p:pic>
        <p:nvPicPr>
          <p:cNvPr id="6" name="Picture 1" descr="image00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391400" y="152400"/>
            <a:ext cx="1752600" cy="7373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658809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a:t>
            </a:r>
            <a:endParaRPr lang="en-US" dirty="0"/>
          </a:p>
        </p:txBody>
      </p:sp>
      <p:sp>
        <p:nvSpPr>
          <p:cNvPr id="3" name="Content Placeholder 2"/>
          <p:cNvSpPr>
            <a:spLocks noGrp="1"/>
          </p:cNvSpPr>
          <p:nvPr>
            <p:ph idx="1"/>
          </p:nvPr>
        </p:nvSpPr>
        <p:spPr>
          <a:xfrm>
            <a:off x="822960" y="1100628"/>
            <a:ext cx="7520940" cy="3852372"/>
          </a:xfrm>
        </p:spPr>
        <p:txBody>
          <a:bodyPr>
            <a:normAutofit/>
          </a:bodyPr>
          <a:lstStyle/>
          <a:p>
            <a:endParaRPr lang="en-US" dirty="0"/>
          </a:p>
          <a:p>
            <a:r>
              <a:rPr lang="en-US" b="0" dirty="0" smtClean="0"/>
              <a:t>How can I </a:t>
            </a:r>
            <a:r>
              <a:rPr lang="en-US" b="0" dirty="0" smtClean="0"/>
              <a:t>see my </a:t>
            </a:r>
            <a:r>
              <a:rPr lang="en-US" b="0" dirty="0" smtClean="0"/>
              <a:t>progress and grades?</a:t>
            </a:r>
          </a:p>
          <a:p>
            <a:r>
              <a:rPr lang="en-US" b="0" dirty="0" smtClean="0"/>
              <a:t>Can I contact </a:t>
            </a:r>
            <a:r>
              <a:rPr lang="en-US" b="0" dirty="0" smtClean="0"/>
              <a:t>my</a:t>
            </a:r>
            <a:r>
              <a:rPr lang="en-US" b="0" dirty="0" smtClean="0"/>
              <a:t> </a:t>
            </a:r>
            <a:r>
              <a:rPr lang="en-US" b="0" dirty="0" smtClean="0"/>
              <a:t>teachers?</a:t>
            </a:r>
          </a:p>
          <a:p>
            <a:r>
              <a:rPr lang="en-US" b="0" dirty="0" smtClean="0"/>
              <a:t>When do I have </a:t>
            </a:r>
            <a:r>
              <a:rPr lang="en-US" b="0" dirty="0" smtClean="0"/>
              <a:t>to finish </a:t>
            </a:r>
            <a:r>
              <a:rPr lang="en-US" b="0" dirty="0" smtClean="0"/>
              <a:t>my</a:t>
            </a:r>
            <a:r>
              <a:rPr lang="en-US" b="0" dirty="0" smtClean="0"/>
              <a:t> </a:t>
            </a:r>
            <a:r>
              <a:rPr lang="en-US" b="0" dirty="0" smtClean="0"/>
              <a:t>classes?</a:t>
            </a:r>
          </a:p>
          <a:p>
            <a:r>
              <a:rPr lang="en-US" b="0" dirty="0" smtClean="0"/>
              <a:t>How </a:t>
            </a:r>
            <a:r>
              <a:rPr lang="en-US" b="0" dirty="0" smtClean="0"/>
              <a:t>do I request </a:t>
            </a:r>
            <a:r>
              <a:rPr lang="en-US" b="0" dirty="0" smtClean="0"/>
              <a:t>and take final exams?</a:t>
            </a:r>
          </a:p>
          <a:p>
            <a:r>
              <a:rPr lang="en-US" b="0" dirty="0" smtClean="0"/>
              <a:t>How involved should </a:t>
            </a:r>
            <a:r>
              <a:rPr lang="en-US" b="0" dirty="0" smtClean="0"/>
              <a:t>my parent(s) </a:t>
            </a:r>
            <a:r>
              <a:rPr lang="en-US" b="0" dirty="0" smtClean="0"/>
              <a:t>be?</a:t>
            </a:r>
          </a:p>
          <a:p>
            <a:r>
              <a:rPr lang="en-US" b="0" dirty="0" smtClean="0"/>
              <a:t>Are there standardized tests? </a:t>
            </a:r>
          </a:p>
          <a:p>
            <a:r>
              <a:rPr lang="en-US" b="0" dirty="0" smtClean="0"/>
              <a:t>Are there any other </a:t>
            </a:r>
            <a:r>
              <a:rPr lang="en-US" b="0" dirty="0" smtClean="0"/>
              <a:t>parents/students</a:t>
            </a:r>
            <a:r>
              <a:rPr lang="en-US" b="0" dirty="0" smtClean="0"/>
              <a:t> </a:t>
            </a:r>
            <a:r>
              <a:rPr lang="en-US" b="0" dirty="0" smtClean="0"/>
              <a:t>I can talk to?</a:t>
            </a:r>
            <a:endParaRPr lang="en-US" b="0" dirty="0"/>
          </a:p>
        </p:txBody>
      </p:sp>
      <p:pic>
        <p:nvPicPr>
          <p:cNvPr id="4" name="Picture 1" descr="image00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67600" y="104773"/>
            <a:ext cx="156210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240014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and attendance</a:t>
            </a:r>
            <a:endParaRPr lang="en-US" dirty="0"/>
          </a:p>
        </p:txBody>
      </p:sp>
      <p:sp>
        <p:nvSpPr>
          <p:cNvPr id="3" name="Content Placeholder 2"/>
          <p:cNvSpPr>
            <a:spLocks noGrp="1"/>
          </p:cNvSpPr>
          <p:nvPr>
            <p:ph idx="1"/>
          </p:nvPr>
        </p:nvSpPr>
        <p:spPr/>
        <p:txBody>
          <a:bodyPr>
            <a:normAutofit lnSpcReduction="10000"/>
          </a:bodyPr>
          <a:lstStyle/>
          <a:p>
            <a:r>
              <a:rPr lang="en-US" b="0" dirty="0"/>
              <a:t>How do we receive materials for classes?</a:t>
            </a:r>
          </a:p>
          <a:p>
            <a:pPr>
              <a:buFont typeface="Arial" pitchFamily="34" charset="0"/>
              <a:buChar char="•"/>
            </a:pPr>
            <a:r>
              <a:rPr lang="en-US" b="0" dirty="0" smtClean="0"/>
              <a:t>You will receive any textbooks for your classes shortly.  Most classes have everything embedded within the course, there are a few that will have novels or textbooks as supplements.  </a:t>
            </a:r>
            <a:r>
              <a:rPr lang="en-US" b="0" dirty="0" smtClean="0"/>
              <a:t/>
            </a:r>
            <a:br>
              <a:rPr lang="en-US" b="0" dirty="0" smtClean="0"/>
            </a:br>
            <a:endParaRPr lang="en-US" b="0" dirty="0"/>
          </a:p>
          <a:p>
            <a:pPr marL="0" indent="0"/>
            <a:r>
              <a:rPr lang="en-US" b="0" dirty="0"/>
              <a:t>What constitutes a student “attending” virtual school? </a:t>
            </a:r>
          </a:p>
          <a:p>
            <a:pPr marL="285750" indent="-285750">
              <a:buFont typeface="Arial" pitchFamily="34" charset="0"/>
              <a:buChar char="•"/>
            </a:pPr>
            <a:r>
              <a:rPr lang="en-US" b="0" dirty="0"/>
              <a:t>Every day </a:t>
            </a:r>
            <a:r>
              <a:rPr lang="en-US" b="0" dirty="0" smtClean="0"/>
              <a:t>you makes </a:t>
            </a:r>
            <a:r>
              <a:rPr lang="en-US" b="0" dirty="0"/>
              <a:t>progress in </a:t>
            </a:r>
            <a:r>
              <a:rPr lang="en-US" b="0" dirty="0" smtClean="0"/>
              <a:t>your </a:t>
            </a:r>
            <a:r>
              <a:rPr lang="en-US" b="0" dirty="0" smtClean="0"/>
              <a:t>coursework</a:t>
            </a:r>
            <a:r>
              <a:rPr lang="en-US" b="0" dirty="0"/>
              <a:t>, </a:t>
            </a:r>
            <a:r>
              <a:rPr lang="en-US" b="0" dirty="0" smtClean="0"/>
              <a:t>you </a:t>
            </a:r>
            <a:r>
              <a:rPr lang="en-US" b="0" dirty="0" smtClean="0"/>
              <a:t>are </a:t>
            </a:r>
            <a:r>
              <a:rPr lang="en-US" b="0" dirty="0"/>
              <a:t>attending school.  This can be measured by time spent online with their class, reading “offline</a:t>
            </a:r>
            <a:r>
              <a:rPr lang="en-US" b="0" dirty="0" smtClean="0"/>
              <a:t>,” </a:t>
            </a:r>
            <a:r>
              <a:rPr lang="en-US" b="0" dirty="0"/>
              <a:t>science experiments, writing a paper, and much more. </a:t>
            </a:r>
            <a:endParaRPr lang="en-US" b="0" dirty="0" smtClean="0"/>
          </a:p>
          <a:p>
            <a:pPr marL="285750" indent="-285750">
              <a:buFont typeface="Arial" pitchFamily="34" charset="0"/>
              <a:buChar char="•"/>
            </a:pPr>
            <a:r>
              <a:rPr lang="en-US" b="0" dirty="0" smtClean="0"/>
              <a:t>While the courses are self-paced and flexible, we strongly encourage you to work on your courses every day. Minimum requirements require you to login and make progress in each course at least every five days. </a:t>
            </a:r>
            <a:endParaRPr lang="en-US" b="0" dirty="0"/>
          </a:p>
          <a:p>
            <a:pPr marL="0" indent="0"/>
            <a:r>
              <a:rPr lang="en-US" dirty="0" smtClean="0"/>
              <a:t>. </a:t>
            </a:r>
            <a:endParaRPr lang="en-US" dirty="0"/>
          </a:p>
        </p:txBody>
      </p:sp>
      <p:pic>
        <p:nvPicPr>
          <p:cNvPr id="4" name="Picture 1" descr="image00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67600" y="104773"/>
            <a:ext cx="156210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406267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Teachers	</a:t>
            </a:r>
            <a:endParaRPr lang="en-US" dirty="0"/>
          </a:p>
        </p:txBody>
      </p:sp>
      <p:sp>
        <p:nvSpPr>
          <p:cNvPr id="3" name="Content Placeholder 2"/>
          <p:cNvSpPr>
            <a:spLocks noGrp="1"/>
          </p:cNvSpPr>
          <p:nvPr>
            <p:ph idx="1"/>
          </p:nvPr>
        </p:nvSpPr>
        <p:spPr>
          <a:xfrm>
            <a:off x="822960" y="1100628"/>
            <a:ext cx="7520940" cy="3928572"/>
          </a:xfrm>
        </p:spPr>
        <p:txBody>
          <a:bodyPr/>
          <a:lstStyle/>
          <a:p>
            <a:r>
              <a:rPr lang="en-US" b="0" dirty="0" smtClean="0"/>
              <a:t>BYU-IS classes are lead by Wisconsin Certified Teachers.  Teachers will meet with </a:t>
            </a:r>
            <a:r>
              <a:rPr lang="en-US" b="0" dirty="0" smtClean="0"/>
              <a:t>you using </a:t>
            </a:r>
            <a:r>
              <a:rPr lang="en-US" b="0" dirty="0" smtClean="0"/>
              <a:t>web conferences (Adobe Connect) or email.  </a:t>
            </a:r>
          </a:p>
          <a:p>
            <a:pPr>
              <a:buFont typeface="Arial" pitchFamily="34" charset="0"/>
              <a:buChar char="•"/>
            </a:pPr>
            <a:r>
              <a:rPr lang="en-US" b="0" dirty="0" smtClean="0"/>
              <a:t>You will </a:t>
            </a:r>
            <a:r>
              <a:rPr lang="en-US" b="0" dirty="0" smtClean="0"/>
              <a:t>have several different teachers as there are different teachers for each course in </a:t>
            </a:r>
            <a:r>
              <a:rPr lang="en-US" b="0" dirty="0" smtClean="0"/>
              <a:t>high school.  </a:t>
            </a:r>
            <a:endParaRPr lang="en-US" b="0" dirty="0" smtClean="0"/>
          </a:p>
          <a:p>
            <a:pPr>
              <a:buFont typeface="Arial" pitchFamily="34" charset="0"/>
              <a:buChar char="•"/>
            </a:pPr>
            <a:r>
              <a:rPr lang="en-US" b="0" dirty="0" smtClean="0"/>
              <a:t>Teachers </a:t>
            </a:r>
            <a:r>
              <a:rPr lang="en-US" b="0" dirty="0" smtClean="0"/>
              <a:t>will have web conferences with </a:t>
            </a:r>
            <a:r>
              <a:rPr lang="en-US" b="0" dirty="0" smtClean="0"/>
              <a:t>you at </a:t>
            </a:r>
            <a:r>
              <a:rPr lang="en-US" b="0" dirty="0" smtClean="0"/>
              <a:t>least one to two times each semester.  This school year, several classes will also include live lessons and learning labs each week.  </a:t>
            </a:r>
          </a:p>
          <a:p>
            <a:pPr>
              <a:buFont typeface="Arial" pitchFamily="34" charset="0"/>
              <a:buChar char="•"/>
            </a:pPr>
            <a:r>
              <a:rPr lang="en-US" b="0" dirty="0" smtClean="0"/>
              <a:t>Your teacher </a:t>
            </a:r>
            <a:r>
              <a:rPr lang="en-US" b="0" dirty="0" smtClean="0"/>
              <a:t>should respond within 24 hours (not including holidays or weekends), they have flexible schedules, </a:t>
            </a:r>
            <a:r>
              <a:rPr lang="en-US" b="0" dirty="0" smtClean="0"/>
              <a:t>and office hours </a:t>
            </a:r>
            <a:r>
              <a:rPr lang="en-US" b="0" dirty="0" smtClean="0"/>
              <a:t>including </a:t>
            </a:r>
            <a:r>
              <a:rPr lang="en-US" b="0" dirty="0" smtClean="0"/>
              <a:t>hours outside of the “traditional” school hours of </a:t>
            </a:r>
            <a:r>
              <a:rPr lang="en-US" b="0" dirty="0" smtClean="0"/>
              <a:t>8:00-4:00pm</a:t>
            </a:r>
            <a:endParaRPr lang="en-US" b="0" dirty="0"/>
          </a:p>
        </p:txBody>
      </p:sp>
      <p:pic>
        <p:nvPicPr>
          <p:cNvPr id="4" name="Picture 1" descr="image00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67600" y="104773"/>
            <a:ext cx="156210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222166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6400800" cy="685800"/>
          </a:xfrm>
        </p:spPr>
        <p:txBody>
          <a:bodyPr/>
          <a:lstStyle/>
          <a:p>
            <a:r>
              <a:rPr lang="en-US" sz="4000" dirty="0" smtClean="0"/>
              <a:t>Is help available?</a:t>
            </a:r>
            <a:endParaRPr lang="en-US" sz="4000" dirty="0"/>
          </a:p>
        </p:txBody>
      </p:sp>
      <p:sp>
        <p:nvSpPr>
          <p:cNvPr id="3" name="Content Placeholder 2"/>
          <p:cNvSpPr>
            <a:spLocks noGrp="1"/>
          </p:cNvSpPr>
          <p:nvPr>
            <p:ph idx="1"/>
          </p:nvPr>
        </p:nvSpPr>
        <p:spPr>
          <a:xfrm>
            <a:off x="838200" y="914400"/>
            <a:ext cx="7520940" cy="4080972"/>
          </a:xfrm>
        </p:spPr>
        <p:txBody>
          <a:bodyPr>
            <a:normAutofit/>
          </a:bodyPr>
          <a:lstStyle/>
          <a:p>
            <a:endParaRPr lang="en-US" b="0" dirty="0" smtClean="0"/>
          </a:p>
          <a:p>
            <a:r>
              <a:rPr lang="en-US" b="0" dirty="0" smtClean="0"/>
              <a:t>Most BYU-IS classes </a:t>
            </a:r>
            <a:r>
              <a:rPr lang="en-US" b="0" dirty="0" smtClean="0"/>
              <a:t>will include live lessons, </a:t>
            </a:r>
            <a:r>
              <a:rPr lang="en-US" b="0" dirty="0" smtClean="0"/>
              <a:t>face </a:t>
            </a:r>
            <a:r>
              <a:rPr lang="en-US" b="0" dirty="0" smtClean="0"/>
              <a:t>to face web conferences with your </a:t>
            </a:r>
            <a:r>
              <a:rPr lang="en-US" b="0" dirty="0" smtClean="0"/>
              <a:t>teachers and access </a:t>
            </a:r>
            <a:r>
              <a:rPr lang="en-US" b="0" dirty="0" smtClean="0"/>
              <a:t>to live </a:t>
            </a:r>
            <a:r>
              <a:rPr lang="en-US" b="0" dirty="0" smtClean="0"/>
              <a:t>tutoring. </a:t>
            </a:r>
            <a:endParaRPr lang="en-US" b="0" dirty="0" smtClean="0"/>
          </a:p>
          <a:p>
            <a:r>
              <a:rPr lang="en-US" b="0" dirty="0" smtClean="0"/>
              <a:t>You can contact BYU tutors online at </a:t>
            </a:r>
            <a:r>
              <a:rPr lang="en-US" b="0" dirty="0" smtClean="0">
                <a:hlinkClick r:id="rId2"/>
              </a:rPr>
              <a:t>www.is.byu.edu</a:t>
            </a:r>
            <a:r>
              <a:rPr lang="en-US" b="0" dirty="0" smtClean="0"/>
              <a:t> to </a:t>
            </a:r>
            <a:r>
              <a:rPr lang="en-US" b="0" dirty="0" smtClean="0"/>
              <a:t>s</a:t>
            </a:r>
            <a:r>
              <a:rPr lang="en-US" b="0" dirty="0" smtClean="0"/>
              <a:t>chedule </a:t>
            </a:r>
            <a:r>
              <a:rPr lang="en-US" b="0" dirty="0" smtClean="0"/>
              <a:t>an appointment or send an email! </a:t>
            </a:r>
          </a:p>
          <a:p>
            <a:r>
              <a:rPr lang="en-US" b="0" dirty="0" smtClean="0"/>
              <a:t>Live Lessons will be guided by your instructor, they will communicate the days/times for </a:t>
            </a:r>
            <a:r>
              <a:rPr lang="en-US" b="0" dirty="0" err="1" smtClean="0"/>
              <a:t>thsese</a:t>
            </a:r>
            <a:r>
              <a:rPr lang="en-US" b="0" dirty="0" smtClean="0"/>
              <a:t> with you ahead of time. </a:t>
            </a:r>
            <a:endParaRPr lang="en-US" b="0" dirty="0" smtClean="0"/>
          </a:p>
          <a:p>
            <a:r>
              <a:rPr lang="en-US" b="0" dirty="0" smtClean="0"/>
              <a:t>As always, you can contact the ALAW </a:t>
            </a:r>
            <a:r>
              <a:rPr lang="en-US" b="0" dirty="0" smtClean="0"/>
              <a:t>Program </a:t>
            </a:r>
            <a:r>
              <a:rPr lang="en-US" b="0" dirty="0" smtClean="0"/>
              <a:t>Coordinator with any questions you may have, we are here to help </a:t>
            </a:r>
            <a:r>
              <a:rPr lang="en-US" b="0" dirty="0" smtClean="0"/>
              <a:t>you have </a:t>
            </a:r>
            <a:r>
              <a:rPr lang="en-US" b="0" dirty="0" smtClean="0"/>
              <a:t>the best educational experience possible!</a:t>
            </a:r>
          </a:p>
          <a:p>
            <a:endParaRPr lang="en-US" dirty="0"/>
          </a:p>
        </p:txBody>
      </p:sp>
      <p:pic>
        <p:nvPicPr>
          <p:cNvPr id="4" name="Picture 1" descr="image00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67600" y="104773"/>
            <a:ext cx="156210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161530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Brainhoney</a:t>
            </a:r>
            <a:endParaRPr lang="en-US" dirty="0"/>
          </a:p>
        </p:txBody>
      </p:sp>
      <p:sp>
        <p:nvSpPr>
          <p:cNvPr id="3" name="Text Placeholder 2"/>
          <p:cNvSpPr>
            <a:spLocks noGrp="1"/>
          </p:cNvSpPr>
          <p:nvPr>
            <p:ph type="body" idx="1"/>
          </p:nvPr>
        </p:nvSpPr>
        <p:spPr/>
        <p:txBody>
          <a:bodyPr/>
          <a:lstStyle/>
          <a:p>
            <a:r>
              <a:rPr lang="en-US" dirty="0" smtClean="0"/>
              <a:t>BYU-Independent study</a:t>
            </a:r>
            <a:endParaRPr lang="en-US" dirty="0"/>
          </a:p>
        </p:txBody>
      </p:sp>
      <p:pic>
        <p:nvPicPr>
          <p:cNvPr id="32770" name="Picture 2" descr="http://at.byu.edu/wp-content/uploads/2009/08/brainhoney_logo.png"/>
          <p:cNvPicPr>
            <a:picLocks noChangeAspect="1" noChangeArrowheads="1"/>
          </p:cNvPicPr>
          <p:nvPr/>
        </p:nvPicPr>
        <p:blipFill>
          <a:blip r:embed="rId2" cstate="print"/>
          <a:srcRect/>
          <a:stretch>
            <a:fillRect/>
          </a:stretch>
        </p:blipFill>
        <p:spPr bwMode="auto">
          <a:xfrm>
            <a:off x="5715000" y="4800600"/>
            <a:ext cx="3152775" cy="74295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brainhoney</a:t>
            </a:r>
            <a:r>
              <a:rPr lang="en-US" dirty="0" smtClean="0"/>
              <a:t>?</a:t>
            </a:r>
            <a:endParaRPr lang="en-US" dirty="0"/>
          </a:p>
        </p:txBody>
      </p:sp>
      <p:sp>
        <p:nvSpPr>
          <p:cNvPr id="3" name="Content Placeholder 2"/>
          <p:cNvSpPr>
            <a:spLocks noGrp="1"/>
          </p:cNvSpPr>
          <p:nvPr>
            <p:ph idx="1"/>
          </p:nvPr>
        </p:nvSpPr>
        <p:spPr/>
        <p:txBody>
          <a:bodyPr/>
          <a:lstStyle/>
          <a:p>
            <a:r>
              <a:rPr lang="en-US" b="0" dirty="0" err="1" smtClean="0"/>
              <a:t>Brainhoney</a:t>
            </a:r>
            <a:r>
              <a:rPr lang="en-US" b="0" dirty="0" smtClean="0"/>
              <a:t> is the website you will use to access your courses. All of your BYU-Independent Study courses will be located in one spot and are available 24/7. </a:t>
            </a:r>
          </a:p>
          <a:p>
            <a:endParaRPr lang="en-US" b="0" dirty="0" smtClean="0"/>
          </a:p>
          <a:p>
            <a:r>
              <a:rPr lang="en-US" b="0" dirty="0" smtClean="0"/>
              <a:t>To access your courses go to: </a:t>
            </a:r>
            <a:r>
              <a:rPr lang="en-US" b="0" dirty="0" smtClean="0">
                <a:hlinkClick r:id="rId2"/>
              </a:rPr>
              <a:t>www.alaw.brainhoney.com</a:t>
            </a:r>
            <a:r>
              <a:rPr lang="en-US" b="0" dirty="0" smtClean="0"/>
              <a:t> and enter your username and login information. </a:t>
            </a:r>
          </a:p>
        </p:txBody>
      </p:sp>
      <p:pic>
        <p:nvPicPr>
          <p:cNvPr id="4" name="Picture 1" descr="image00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67600" y="104773"/>
            <a:ext cx="156210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520940" cy="548640"/>
          </a:xfrm>
        </p:spPr>
        <p:txBody>
          <a:bodyPr/>
          <a:lstStyle/>
          <a:p>
            <a:r>
              <a:rPr lang="en-US" dirty="0" smtClean="0"/>
              <a:t>Homepage</a:t>
            </a:r>
            <a:endParaRPr lang="en-US" dirty="0"/>
          </a:p>
        </p:txBody>
      </p:sp>
      <p:sp>
        <p:nvSpPr>
          <p:cNvPr id="3" name="Content Placeholder 2"/>
          <p:cNvSpPr>
            <a:spLocks noGrp="1"/>
          </p:cNvSpPr>
          <p:nvPr>
            <p:ph idx="1"/>
          </p:nvPr>
        </p:nvSpPr>
        <p:spPr>
          <a:xfrm>
            <a:off x="762000" y="762000"/>
            <a:ext cx="7520940" cy="1794972"/>
          </a:xfrm>
        </p:spPr>
        <p:txBody>
          <a:bodyPr/>
          <a:lstStyle/>
          <a:p>
            <a:endParaRPr lang="en-US" dirty="0"/>
          </a:p>
        </p:txBody>
      </p:sp>
      <p:pic>
        <p:nvPicPr>
          <p:cNvPr id="4" name="Picture 2"/>
          <p:cNvPicPr>
            <a:picLocks noChangeAspect="1" noChangeArrowheads="1"/>
          </p:cNvPicPr>
          <p:nvPr/>
        </p:nvPicPr>
        <p:blipFill>
          <a:blip r:embed="rId3" cstate="print"/>
          <a:srcRect t="13762" b="3132"/>
          <a:stretch>
            <a:fillRect/>
          </a:stretch>
        </p:blipFill>
        <p:spPr bwMode="auto">
          <a:xfrm>
            <a:off x="762000" y="685800"/>
            <a:ext cx="7315200" cy="4419600"/>
          </a:xfrm>
          <a:prstGeom prst="rect">
            <a:avLst/>
          </a:prstGeom>
          <a:noFill/>
          <a:ln w="9525">
            <a:noFill/>
            <a:miter lim="800000"/>
            <a:headEnd/>
            <a:tailEnd/>
          </a:ln>
        </p:spPr>
      </p:pic>
      <p:sp>
        <p:nvSpPr>
          <p:cNvPr id="6" name="Rounded Rectangular Callout 5"/>
          <p:cNvSpPr/>
          <p:nvPr/>
        </p:nvSpPr>
        <p:spPr>
          <a:xfrm>
            <a:off x="838200" y="1905000"/>
            <a:ext cx="1828800" cy="533400"/>
          </a:xfrm>
          <a:prstGeom prst="wedgeRoundRectCallout">
            <a:avLst>
              <a:gd name="adj1" fmla="val 73611"/>
              <a:gd name="adj2" fmla="val 1673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Assignments Due Soon</a:t>
            </a:r>
            <a:endParaRPr lang="en-US" dirty="0"/>
          </a:p>
        </p:txBody>
      </p:sp>
      <p:sp>
        <p:nvSpPr>
          <p:cNvPr id="7" name="Rounded Rectangular Callout 6"/>
          <p:cNvSpPr/>
          <p:nvPr/>
        </p:nvSpPr>
        <p:spPr>
          <a:xfrm>
            <a:off x="5410200" y="3124200"/>
            <a:ext cx="1524000" cy="558800"/>
          </a:xfrm>
          <a:prstGeom prst="wedgeRoundRectCallout">
            <a:avLst>
              <a:gd name="adj1" fmla="val -37648"/>
              <a:gd name="adj2" fmla="val -947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Your Courses</a:t>
            </a:r>
            <a:endParaRPr lang="en-US" dirty="0"/>
          </a:p>
        </p:txBody>
      </p:sp>
      <p:pic>
        <p:nvPicPr>
          <p:cNvPr id="8" name="Picture 1" descr="image001"/>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67600" y="104773"/>
            <a:ext cx="1562100"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Rounded Rectangular Callout 8"/>
          <p:cNvSpPr/>
          <p:nvPr/>
        </p:nvSpPr>
        <p:spPr>
          <a:xfrm>
            <a:off x="3505200" y="3962400"/>
            <a:ext cx="1981200" cy="838200"/>
          </a:xfrm>
          <a:prstGeom prst="wedgeRoundRectCallout">
            <a:avLst>
              <a:gd name="adj1" fmla="val 277"/>
              <a:gd name="adj2" fmla="val -1259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Announcements From </a:t>
            </a:r>
            <a:r>
              <a:rPr lang="en-US" dirty="0" smtClean="0"/>
              <a:t>Y</a:t>
            </a:r>
            <a:r>
              <a:rPr lang="en-US" dirty="0" smtClean="0"/>
              <a:t>our </a:t>
            </a:r>
            <a:r>
              <a:rPr lang="en-US" dirty="0" smtClean="0"/>
              <a:t>T</a:t>
            </a:r>
            <a:r>
              <a:rPr lang="en-US" dirty="0" smtClean="0"/>
              <a:t>eachers</a:t>
            </a:r>
            <a:endParaRPr lang="en-US" dirty="0"/>
          </a:p>
        </p:txBody>
      </p:sp>
    </p:spTree>
    <p:extLst>
      <p:ext uri="{BB962C8B-B14F-4D97-AF65-F5344CB8AC3E}">
        <p14:creationId xmlns="" xmlns:p14="http://schemas.microsoft.com/office/powerpoint/2010/main" val="1382227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Custom 1">
      <a:dk1>
        <a:srgbClr val="000000"/>
      </a:dk1>
      <a:lt1>
        <a:srgbClr val="FFFFFF"/>
      </a:lt1>
      <a:dk2>
        <a:srgbClr val="434342"/>
      </a:dk2>
      <a:lt2>
        <a:srgbClr val="CDD7D9"/>
      </a:lt2>
      <a:accent1>
        <a:srgbClr val="797B7E"/>
      </a:accent1>
      <a:accent2>
        <a:srgbClr val="91A7A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8342</TotalTime>
  <Words>977</Words>
  <Application>Microsoft Office PowerPoint</Application>
  <PresentationFormat>On-screen Show (4:3)</PresentationFormat>
  <Paragraphs>80</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Angles</vt:lpstr>
      <vt:lpstr>Slide 1</vt:lpstr>
      <vt:lpstr>Welcome to the  Advanced Learning Academy!</vt:lpstr>
      <vt:lpstr>Frequently Asked Questions</vt:lpstr>
      <vt:lpstr>Materials and attendance</vt:lpstr>
      <vt:lpstr>Teachers </vt:lpstr>
      <vt:lpstr>Is help available?</vt:lpstr>
      <vt:lpstr>Brainhoney</vt:lpstr>
      <vt:lpstr>What is brainhoney?</vt:lpstr>
      <vt:lpstr>Homepage</vt:lpstr>
      <vt:lpstr>Lessons</vt:lpstr>
      <vt:lpstr>Speedbacks, Self Checks and Finals</vt:lpstr>
      <vt:lpstr>Standardized tests</vt:lpstr>
      <vt:lpstr>Parent Involvement </vt:lpstr>
      <vt:lpstr>Want to be More Involved?</vt:lpstr>
      <vt:lpstr>Have a great year!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ropert</dc:creator>
  <cp:lastModifiedBy>Elizabeth Marie Javener</cp:lastModifiedBy>
  <cp:revision>42</cp:revision>
  <dcterms:created xsi:type="dcterms:W3CDTF">2013-05-29T13:57:57Z</dcterms:created>
  <dcterms:modified xsi:type="dcterms:W3CDTF">2014-03-04T20:03:57Z</dcterms:modified>
</cp:coreProperties>
</file>